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Lst>
  <p:sldIdLst>
    <p:sldId id="282" r:id="rId3"/>
    <p:sldId id="283" r:id="rId4"/>
    <p:sldId id="261" r:id="rId5"/>
    <p:sldId id="262" r:id="rId6"/>
    <p:sldId id="263" r:id="rId7"/>
    <p:sldId id="264" r:id="rId8"/>
    <p:sldId id="265" r:id="rId9"/>
    <p:sldId id="28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1833" autoAdjust="0"/>
  </p:normalViewPr>
  <p:slideViewPr>
    <p:cSldViewPr>
      <p:cViewPr varScale="1">
        <p:scale>
          <a:sx n="67" d="100"/>
          <a:sy n="67" d="100"/>
        </p:scale>
        <p:origin x="-14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F69C4872-75C6-409F-BAA7-3B200BF1FBD6}" type="datetimeFigureOut">
              <a:rPr lang="en-US"/>
              <a:pPr>
                <a:defRPr/>
              </a:pPr>
              <a:t>3/4/2015</a:t>
            </a:fld>
            <a:endParaRPr lang="en-US"/>
          </a:p>
        </p:txBody>
      </p:sp>
      <p:sp>
        <p:nvSpPr>
          <p:cNvPr id="5" name="Footer Placeholder 4"/>
          <p:cNvSpPr>
            <a:spLocks noGrp="1"/>
          </p:cNvSpPr>
          <p:nvPr>
            <p:ph type="ftr" sz="quarter" idx="11"/>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A34C09FB-DFB8-4413-8929-60571C8DEB3D}" type="slidenum">
              <a:rPr lang="en-US"/>
              <a:pPr>
                <a:defRPr/>
              </a:pPr>
              <a:t>‹#›</a:t>
            </a:fld>
            <a:endParaRPr lang="en-US"/>
          </a:p>
        </p:txBody>
      </p:sp>
    </p:spTree>
    <p:extLst>
      <p:ext uri="{BB962C8B-B14F-4D97-AF65-F5344CB8AC3E}">
        <p14:creationId xmlns:p14="http://schemas.microsoft.com/office/powerpoint/2010/main" val="3745038707"/>
      </p:ext>
    </p:extLst>
  </p:cSld>
  <p:clrMapOvr>
    <a:masterClrMapping/>
  </p:clrMapOvr>
  <p:transition spd="slow" advClick="0" advTm="200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1FA025AC-1F87-4447-8F29-7ED958D9F29A}" type="datetimeFigureOut">
              <a:rPr lang="en-US"/>
              <a:pPr>
                <a:defRPr/>
              </a:pPr>
              <a:t>3/4/2015</a:t>
            </a:fld>
            <a:endParaRPr lang="en-US"/>
          </a:p>
        </p:txBody>
      </p:sp>
      <p:sp>
        <p:nvSpPr>
          <p:cNvPr id="5" name="Footer Placeholder 4"/>
          <p:cNvSpPr>
            <a:spLocks noGrp="1"/>
          </p:cNvSpPr>
          <p:nvPr>
            <p:ph type="ftr" sz="quarter" idx="11"/>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FCD4EFE4-EEE0-4CEF-AC24-83E4E74DB4C9}" type="slidenum">
              <a:rPr lang="en-US"/>
              <a:pPr>
                <a:defRPr/>
              </a:pPr>
              <a:t>‹#›</a:t>
            </a:fld>
            <a:endParaRPr lang="en-US"/>
          </a:p>
        </p:txBody>
      </p:sp>
    </p:spTree>
    <p:extLst>
      <p:ext uri="{BB962C8B-B14F-4D97-AF65-F5344CB8AC3E}">
        <p14:creationId xmlns:p14="http://schemas.microsoft.com/office/powerpoint/2010/main" val="3223470265"/>
      </p:ext>
    </p:extLst>
  </p:cSld>
  <p:clrMapOvr>
    <a:masterClrMapping/>
  </p:clrMapOvr>
  <p:transition spd="slow" advClick="0" advTm="200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8821B0C8-5E02-4E07-A499-8ED98F7E9B3A}" type="datetimeFigureOut">
              <a:rPr lang="en-US"/>
              <a:pPr>
                <a:defRPr/>
              </a:pPr>
              <a:t>3/4/2015</a:t>
            </a:fld>
            <a:endParaRPr lang="en-US"/>
          </a:p>
        </p:txBody>
      </p:sp>
      <p:sp>
        <p:nvSpPr>
          <p:cNvPr id="5" name="Footer Placeholder 4"/>
          <p:cNvSpPr>
            <a:spLocks noGrp="1"/>
          </p:cNvSpPr>
          <p:nvPr>
            <p:ph type="ftr" sz="quarter" idx="11"/>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69FA6AE5-CFF3-479C-9874-12FAEBFF1D12}" type="slidenum">
              <a:rPr lang="en-US"/>
              <a:pPr>
                <a:defRPr/>
              </a:pPr>
              <a:t>‹#›</a:t>
            </a:fld>
            <a:endParaRPr lang="en-US"/>
          </a:p>
        </p:txBody>
      </p:sp>
    </p:spTree>
    <p:extLst>
      <p:ext uri="{BB962C8B-B14F-4D97-AF65-F5344CB8AC3E}">
        <p14:creationId xmlns:p14="http://schemas.microsoft.com/office/powerpoint/2010/main" val="771401836"/>
      </p:ext>
    </p:extLst>
  </p:cSld>
  <p:clrMapOvr>
    <a:masterClrMapping/>
  </p:clrMapOvr>
  <p:transition spd="slow" advClick="0" advTm="200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0BD45119-0540-44AB-BE36-92847958D43C}" type="datetimeFigureOut">
              <a:rPr lang="en-US"/>
              <a:pPr>
                <a:defRPr/>
              </a:pPr>
              <a:t>3/4/2015</a:t>
            </a:fld>
            <a:endParaRPr lang="en-US"/>
          </a:p>
        </p:txBody>
      </p:sp>
      <p:sp>
        <p:nvSpPr>
          <p:cNvPr id="6" name="Footer Placeholder 5"/>
          <p:cNvSpPr>
            <a:spLocks noGrp="1"/>
          </p:cNvSpPr>
          <p:nvPr>
            <p:ph type="ftr" sz="quarter" idx="11"/>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855356C0-7951-4AEC-A2B0-40C64632D313}" type="slidenum">
              <a:rPr lang="en-US"/>
              <a:pPr>
                <a:defRPr/>
              </a:pPr>
              <a:t>‹#›</a:t>
            </a:fld>
            <a:endParaRPr lang="en-US"/>
          </a:p>
        </p:txBody>
      </p:sp>
    </p:spTree>
    <p:extLst>
      <p:ext uri="{BB962C8B-B14F-4D97-AF65-F5344CB8AC3E}">
        <p14:creationId xmlns:p14="http://schemas.microsoft.com/office/powerpoint/2010/main" val="3340314774"/>
      </p:ext>
    </p:extLst>
  </p:cSld>
  <p:clrMapOvr>
    <a:masterClrMapping/>
  </p:clrMapOvr>
  <p:transition spd="slow" advClick="0" advTm="200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362868C0-E424-4277-811D-0EC2871F6A1A}" type="datetimeFigureOut">
              <a:rPr lang="en-US"/>
              <a:pPr>
                <a:defRPr/>
              </a:pPr>
              <a:t>3/4/2015</a:t>
            </a:fld>
            <a:endParaRPr lang="en-US"/>
          </a:p>
        </p:txBody>
      </p:sp>
      <p:sp>
        <p:nvSpPr>
          <p:cNvPr id="8" name="Footer Placeholder 7"/>
          <p:cNvSpPr>
            <a:spLocks noGrp="1"/>
          </p:cNvSpPr>
          <p:nvPr>
            <p:ph type="ftr" sz="quarter" idx="11"/>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3DC3BFD3-9A36-48F8-AB03-4FF73130C8A7}" type="slidenum">
              <a:rPr lang="en-US"/>
              <a:pPr>
                <a:defRPr/>
              </a:pPr>
              <a:t>‹#›</a:t>
            </a:fld>
            <a:endParaRPr lang="en-US"/>
          </a:p>
        </p:txBody>
      </p:sp>
    </p:spTree>
    <p:extLst>
      <p:ext uri="{BB962C8B-B14F-4D97-AF65-F5344CB8AC3E}">
        <p14:creationId xmlns:p14="http://schemas.microsoft.com/office/powerpoint/2010/main" val="1909961345"/>
      </p:ext>
    </p:extLst>
  </p:cSld>
  <p:clrMapOvr>
    <a:masterClrMapping/>
  </p:clrMapOvr>
  <p:transition spd="slow" advClick="0" advTm="200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A74CB1D2-44EF-4B06-949A-AA5B5C530332}" type="datetimeFigureOut">
              <a:rPr lang="en-US"/>
              <a:pPr>
                <a:defRPr/>
              </a:pPr>
              <a:t>3/4/2015</a:t>
            </a:fld>
            <a:endParaRPr lang="en-US"/>
          </a:p>
        </p:txBody>
      </p:sp>
      <p:sp>
        <p:nvSpPr>
          <p:cNvPr id="4" name="Footer Placeholder 3"/>
          <p:cNvSpPr>
            <a:spLocks noGrp="1"/>
          </p:cNvSpPr>
          <p:nvPr>
            <p:ph type="ftr" sz="quarter" idx="11"/>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F6151C54-52A3-4CC8-8257-793EA25A28E6}" type="slidenum">
              <a:rPr lang="en-US"/>
              <a:pPr>
                <a:defRPr/>
              </a:pPr>
              <a:t>‹#›</a:t>
            </a:fld>
            <a:endParaRPr lang="en-US"/>
          </a:p>
        </p:txBody>
      </p:sp>
    </p:spTree>
    <p:extLst>
      <p:ext uri="{BB962C8B-B14F-4D97-AF65-F5344CB8AC3E}">
        <p14:creationId xmlns:p14="http://schemas.microsoft.com/office/powerpoint/2010/main" val="451579753"/>
      </p:ext>
    </p:extLst>
  </p:cSld>
  <p:clrMapOvr>
    <a:masterClrMapping/>
  </p:clrMapOvr>
  <p:transition spd="slow" advClick="0" advTm="200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1C4E4A4F-681D-4C35-B35C-05C3C43D79E1}" type="datetimeFigureOut">
              <a:rPr lang="en-US"/>
              <a:pPr>
                <a:defRPr/>
              </a:pPr>
              <a:t>3/4/2015</a:t>
            </a:fld>
            <a:endParaRPr lang="en-US"/>
          </a:p>
        </p:txBody>
      </p:sp>
      <p:sp>
        <p:nvSpPr>
          <p:cNvPr id="3" name="Footer Placeholder 2"/>
          <p:cNvSpPr>
            <a:spLocks noGrp="1"/>
          </p:cNvSpPr>
          <p:nvPr>
            <p:ph type="ftr" sz="quarter" idx="11"/>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512157B4-2FE4-464B-A915-10AF220DBA69}" type="slidenum">
              <a:rPr lang="en-US"/>
              <a:pPr>
                <a:defRPr/>
              </a:pPr>
              <a:t>‹#›</a:t>
            </a:fld>
            <a:endParaRPr lang="en-US"/>
          </a:p>
        </p:txBody>
      </p:sp>
    </p:spTree>
    <p:extLst>
      <p:ext uri="{BB962C8B-B14F-4D97-AF65-F5344CB8AC3E}">
        <p14:creationId xmlns:p14="http://schemas.microsoft.com/office/powerpoint/2010/main" val="534756671"/>
      </p:ext>
    </p:extLst>
  </p:cSld>
  <p:clrMapOvr>
    <a:masterClrMapping/>
  </p:clrMapOvr>
  <p:transition spd="slow" advClick="0" advTm="200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AE58B9A4-EBCC-47AC-945B-851B8EC00528}" type="datetimeFigureOut">
              <a:rPr lang="en-US"/>
              <a:pPr>
                <a:defRPr/>
              </a:pPr>
              <a:t>3/4/2015</a:t>
            </a:fld>
            <a:endParaRPr lang="en-US"/>
          </a:p>
        </p:txBody>
      </p:sp>
      <p:sp>
        <p:nvSpPr>
          <p:cNvPr id="6" name="Footer Placeholder 5"/>
          <p:cNvSpPr>
            <a:spLocks noGrp="1"/>
          </p:cNvSpPr>
          <p:nvPr>
            <p:ph type="ftr" sz="quarter" idx="11"/>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0688A8C4-7001-430F-A6A0-61C399E730E1}" type="slidenum">
              <a:rPr lang="en-US"/>
              <a:pPr>
                <a:defRPr/>
              </a:pPr>
              <a:t>‹#›</a:t>
            </a:fld>
            <a:endParaRPr lang="en-US"/>
          </a:p>
        </p:txBody>
      </p:sp>
    </p:spTree>
    <p:extLst>
      <p:ext uri="{BB962C8B-B14F-4D97-AF65-F5344CB8AC3E}">
        <p14:creationId xmlns:p14="http://schemas.microsoft.com/office/powerpoint/2010/main" val="772512554"/>
      </p:ext>
    </p:extLst>
  </p:cSld>
  <p:clrMapOvr>
    <a:masterClrMapping/>
  </p:clrMapOvr>
  <p:transition spd="slow" advClick="0" advTm="2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F842701A-65BF-4C09-AFFA-1A2C2C3C7423}" type="datetimeFigureOut">
              <a:rPr lang="en-US"/>
              <a:pPr>
                <a:defRPr/>
              </a:pPr>
              <a:t>3/4/2015</a:t>
            </a:fld>
            <a:endParaRPr lang="en-US"/>
          </a:p>
        </p:txBody>
      </p:sp>
      <p:sp>
        <p:nvSpPr>
          <p:cNvPr id="6" name="Footer Placeholder 5"/>
          <p:cNvSpPr>
            <a:spLocks noGrp="1"/>
          </p:cNvSpPr>
          <p:nvPr>
            <p:ph type="ftr" sz="quarter" idx="11"/>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008464F9-0E25-4010-9F3D-424ABD0DAABF}" type="slidenum">
              <a:rPr lang="en-US"/>
              <a:pPr>
                <a:defRPr/>
              </a:pPr>
              <a:t>‹#›</a:t>
            </a:fld>
            <a:endParaRPr lang="en-US"/>
          </a:p>
        </p:txBody>
      </p:sp>
    </p:spTree>
    <p:extLst>
      <p:ext uri="{BB962C8B-B14F-4D97-AF65-F5344CB8AC3E}">
        <p14:creationId xmlns:p14="http://schemas.microsoft.com/office/powerpoint/2010/main" val="3053007469"/>
      </p:ext>
    </p:extLst>
  </p:cSld>
  <p:clrMapOvr>
    <a:masterClrMapping/>
  </p:clrMapOvr>
  <p:transition spd="slow" advClick="0" advTm="200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BB574120-A31C-4521-A43D-6C242CA48E77}" type="datetimeFigureOut">
              <a:rPr lang="en-US"/>
              <a:pPr>
                <a:defRPr/>
              </a:pPr>
              <a:t>3/4/2015</a:t>
            </a:fld>
            <a:endParaRPr lang="en-US"/>
          </a:p>
        </p:txBody>
      </p:sp>
      <p:sp>
        <p:nvSpPr>
          <p:cNvPr id="5" name="Footer Placeholder 4"/>
          <p:cNvSpPr>
            <a:spLocks noGrp="1"/>
          </p:cNvSpPr>
          <p:nvPr>
            <p:ph type="ftr" sz="quarter" idx="11"/>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56F9FAD1-B3D1-4664-8310-BF0D8DD4FC31}" type="slidenum">
              <a:rPr lang="en-US"/>
              <a:pPr>
                <a:defRPr/>
              </a:pPr>
              <a:t>‹#›</a:t>
            </a:fld>
            <a:endParaRPr lang="en-US"/>
          </a:p>
        </p:txBody>
      </p:sp>
    </p:spTree>
    <p:extLst>
      <p:ext uri="{BB962C8B-B14F-4D97-AF65-F5344CB8AC3E}">
        <p14:creationId xmlns:p14="http://schemas.microsoft.com/office/powerpoint/2010/main" val="894735711"/>
      </p:ext>
    </p:extLst>
  </p:cSld>
  <p:clrMapOvr>
    <a:masterClrMapping/>
  </p:clrMapOvr>
  <p:transition spd="slow" advClick="0" advTm="200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885D7A6D-2210-4B0C-ABFE-B5119FCC701B}" type="datetimeFigureOut">
              <a:rPr lang="en-US"/>
              <a:pPr>
                <a:defRPr/>
              </a:pPr>
              <a:t>3/4/2015</a:t>
            </a:fld>
            <a:endParaRPr lang="en-US"/>
          </a:p>
        </p:txBody>
      </p:sp>
      <p:sp>
        <p:nvSpPr>
          <p:cNvPr id="5" name="Footer Placeholder 4"/>
          <p:cNvSpPr>
            <a:spLocks noGrp="1"/>
          </p:cNvSpPr>
          <p:nvPr>
            <p:ph type="ftr" sz="quarter" idx="11"/>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20000"/>
              </a:spcBef>
              <a:spcAft>
                <a:spcPct val="0"/>
              </a:spcAft>
              <a:buFontTx/>
              <a:buChar char="•"/>
              <a:defRPr>
                <a:latin typeface="Times New Roman" pitchFamily="18" charset="0"/>
                <a:ea typeface="NikoshBAN" pitchFamily="2" charset="0"/>
                <a:cs typeface="NikoshBAN" pitchFamily="2" charset="0"/>
              </a:defRPr>
            </a:lvl1pPr>
          </a:lstStyle>
          <a:p>
            <a:pPr>
              <a:defRPr/>
            </a:pPr>
            <a:fld id="{70326C20-17DB-4000-B242-1519E798F257}" type="slidenum">
              <a:rPr lang="en-US"/>
              <a:pPr>
                <a:defRPr/>
              </a:pPr>
              <a:t>‹#›</a:t>
            </a:fld>
            <a:endParaRPr lang="en-US"/>
          </a:p>
        </p:txBody>
      </p:sp>
    </p:spTree>
    <p:extLst>
      <p:ext uri="{BB962C8B-B14F-4D97-AF65-F5344CB8AC3E}">
        <p14:creationId xmlns:p14="http://schemas.microsoft.com/office/powerpoint/2010/main" val="3589793285"/>
      </p:ext>
    </p:extLst>
  </p:cSld>
  <p:clrMapOvr>
    <a:masterClrMapping/>
  </p:clrMapOvr>
  <p:transition spd="slow" advClick="0" advTm="200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3/4/2015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buFontTx/>
              <a:buNone/>
              <a:defRPr sz="1200" smtClean="0">
                <a:solidFill>
                  <a:prstClr val="black">
                    <a:tint val="75000"/>
                  </a:prstClr>
                </a:solidFill>
                <a:latin typeface="Calibri"/>
                <a:ea typeface="+mn-ea"/>
                <a:cs typeface="+mn-cs"/>
              </a:defRPr>
            </a:lvl1pPr>
          </a:lstStyle>
          <a:p>
            <a:pPr>
              <a:defRPr/>
            </a:pPr>
            <a:fld id="{3C4C4352-C6BE-4B03-B1E2-18C059D35DCF}" type="datetimeFigureOut">
              <a:rPr lang="en-US"/>
              <a:pPr>
                <a:defRPr/>
              </a:pPr>
              <a:t>3/4/2015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buFontTx/>
              <a:buNone/>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buFontTx/>
              <a:buNone/>
              <a:defRPr sz="1200" smtClean="0">
                <a:solidFill>
                  <a:prstClr val="black">
                    <a:tint val="75000"/>
                  </a:prstClr>
                </a:solidFill>
                <a:latin typeface="Calibri"/>
                <a:ea typeface="+mn-ea"/>
                <a:cs typeface="+mn-cs"/>
              </a:defRPr>
            </a:lvl1pPr>
          </a:lstStyle>
          <a:p>
            <a:pPr>
              <a:defRPr/>
            </a:pPr>
            <a:fld id="{2B3CB69D-A287-42C2-BF42-DFD48C7D031E}" type="slidenum">
              <a:rPr lang="en-US"/>
              <a:pPr>
                <a:defRPr/>
              </a:pPr>
              <a:t>‹#›</a:t>
            </a:fld>
            <a:endParaRPr lang="en-US"/>
          </a:p>
        </p:txBody>
      </p:sp>
    </p:spTree>
    <p:extLst>
      <p:ext uri="{BB962C8B-B14F-4D97-AF65-F5344CB8AC3E}">
        <p14:creationId xmlns:p14="http://schemas.microsoft.com/office/powerpoint/2010/main" val="191836736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advClick="0" advTm="200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7" Type="http://schemas.openxmlformats.org/officeDocument/2006/relationships/image" Target="../media/image18.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g"/><Relationship Id="rId4" Type="http://schemas.openxmlformats.org/officeDocument/2006/relationships/image" Target="../media/image15.jp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extBox 3"/>
          <p:cNvSpPr txBox="1"/>
          <p:nvPr/>
        </p:nvSpPr>
        <p:spPr>
          <a:xfrm>
            <a:off x="304800" y="381000"/>
            <a:ext cx="8382000" cy="4262438"/>
          </a:xfrm>
          <a:prstGeom prst="rect">
            <a:avLst/>
          </a:prstGeom>
          <a:noFill/>
        </p:spPr>
        <p:txBody>
          <a:bodyPr>
            <a:spAutoFit/>
          </a:bodyPr>
          <a:lstStyle>
            <a:lvl1pPr eaLnBrk="0" hangingPunct="0">
              <a:defRPr sz="3200">
                <a:solidFill>
                  <a:schemeClr val="tx1"/>
                </a:solidFill>
                <a:latin typeface="Times New Roman" pitchFamily="18" charset="0"/>
                <a:ea typeface="NikoshBAN" pitchFamily="2" charset="0"/>
                <a:cs typeface="NikoshBAN" pitchFamily="2" charset="0"/>
              </a:defRPr>
            </a:lvl1pPr>
            <a:lvl2pPr marL="742950" indent="-285750" eaLnBrk="0" hangingPunct="0">
              <a:defRPr sz="3200">
                <a:solidFill>
                  <a:schemeClr val="tx1"/>
                </a:solidFill>
                <a:latin typeface="Times New Roman" pitchFamily="18" charset="0"/>
                <a:ea typeface="NikoshBAN" pitchFamily="2" charset="0"/>
                <a:cs typeface="NikoshBAN" pitchFamily="2" charset="0"/>
              </a:defRPr>
            </a:lvl2pPr>
            <a:lvl3pPr marL="1143000" indent="-228600" eaLnBrk="0" hangingPunct="0">
              <a:defRPr sz="3200">
                <a:solidFill>
                  <a:schemeClr val="tx1"/>
                </a:solidFill>
                <a:latin typeface="Times New Roman" pitchFamily="18" charset="0"/>
                <a:ea typeface="NikoshBAN" pitchFamily="2" charset="0"/>
                <a:cs typeface="NikoshBAN" pitchFamily="2" charset="0"/>
              </a:defRPr>
            </a:lvl3pPr>
            <a:lvl4pPr marL="1600200" indent="-228600" eaLnBrk="0" hangingPunct="0">
              <a:defRPr sz="3200">
                <a:solidFill>
                  <a:schemeClr val="tx1"/>
                </a:solidFill>
                <a:latin typeface="Times New Roman" pitchFamily="18" charset="0"/>
                <a:ea typeface="NikoshBAN" pitchFamily="2" charset="0"/>
                <a:cs typeface="NikoshBAN" pitchFamily="2" charset="0"/>
              </a:defRPr>
            </a:lvl4pPr>
            <a:lvl5pPr marL="2057400" indent="-228600" eaLnBrk="0" hangingPunct="0">
              <a:defRPr sz="3200">
                <a:solidFill>
                  <a:schemeClr val="tx1"/>
                </a:solidFill>
                <a:latin typeface="Times New Roman" pitchFamily="18" charset="0"/>
                <a:ea typeface="NikoshBAN" pitchFamily="2" charset="0"/>
                <a:cs typeface="NikoshBAN" pitchFamily="2" charset="0"/>
              </a:defRPr>
            </a:lvl5pPr>
            <a:lvl6pPr marL="2514600" indent="-228600" eaLnBrk="0" fontAlgn="base" hangingPunct="0">
              <a:spcBef>
                <a:spcPct val="20000"/>
              </a:spcBef>
              <a:spcAft>
                <a:spcPct val="0"/>
              </a:spcAft>
              <a:buChar char="•"/>
              <a:defRPr sz="3200">
                <a:solidFill>
                  <a:schemeClr val="tx1"/>
                </a:solidFill>
                <a:latin typeface="Times New Roman" pitchFamily="18" charset="0"/>
                <a:ea typeface="NikoshBAN" pitchFamily="2" charset="0"/>
                <a:cs typeface="NikoshBAN" pitchFamily="2" charset="0"/>
              </a:defRPr>
            </a:lvl6pPr>
            <a:lvl7pPr marL="2971800" indent="-228600" eaLnBrk="0" fontAlgn="base" hangingPunct="0">
              <a:spcBef>
                <a:spcPct val="20000"/>
              </a:spcBef>
              <a:spcAft>
                <a:spcPct val="0"/>
              </a:spcAft>
              <a:buChar char="•"/>
              <a:defRPr sz="3200">
                <a:solidFill>
                  <a:schemeClr val="tx1"/>
                </a:solidFill>
                <a:latin typeface="Times New Roman" pitchFamily="18" charset="0"/>
                <a:ea typeface="NikoshBAN" pitchFamily="2" charset="0"/>
                <a:cs typeface="NikoshBAN" pitchFamily="2" charset="0"/>
              </a:defRPr>
            </a:lvl7pPr>
            <a:lvl8pPr marL="3429000" indent="-228600" eaLnBrk="0" fontAlgn="base" hangingPunct="0">
              <a:spcBef>
                <a:spcPct val="20000"/>
              </a:spcBef>
              <a:spcAft>
                <a:spcPct val="0"/>
              </a:spcAft>
              <a:buChar char="•"/>
              <a:defRPr sz="3200">
                <a:solidFill>
                  <a:schemeClr val="tx1"/>
                </a:solidFill>
                <a:latin typeface="Times New Roman" pitchFamily="18" charset="0"/>
                <a:ea typeface="NikoshBAN" pitchFamily="2" charset="0"/>
                <a:cs typeface="NikoshBAN" pitchFamily="2" charset="0"/>
              </a:defRPr>
            </a:lvl8pPr>
            <a:lvl9pPr marL="3886200" indent="-228600" eaLnBrk="0" fontAlgn="base" hangingPunct="0">
              <a:spcBef>
                <a:spcPct val="20000"/>
              </a:spcBef>
              <a:spcAft>
                <a:spcPct val="0"/>
              </a:spcAft>
              <a:buChar char="•"/>
              <a:defRPr sz="3200">
                <a:solidFill>
                  <a:schemeClr val="tx1"/>
                </a:solidFill>
                <a:latin typeface="Times New Roman" pitchFamily="18" charset="0"/>
                <a:ea typeface="NikoshBAN" pitchFamily="2" charset="0"/>
                <a:cs typeface="NikoshBAN" pitchFamily="2" charset="0"/>
              </a:defRPr>
            </a:lvl9pPr>
          </a:lstStyle>
          <a:p>
            <a:pPr algn="ctr" eaLnBrk="1" fontAlgn="base" hangingPunct="1">
              <a:spcBef>
                <a:spcPct val="0"/>
              </a:spcBef>
              <a:spcAft>
                <a:spcPct val="0"/>
              </a:spcAft>
            </a:pPr>
            <a:r>
              <a:rPr lang="en-US" sz="7200" smtClean="0">
                <a:solidFill>
                  <a:srgbClr val="FF99FF"/>
                </a:solidFill>
                <a:latin typeface="NikoshBAN" pitchFamily="2" charset="0"/>
              </a:rPr>
              <a:t>আজকের পাঠে সবাইকে </a:t>
            </a:r>
            <a:r>
              <a:rPr lang="en-US" sz="19900" smtClean="0">
                <a:solidFill>
                  <a:srgbClr val="FF99FF"/>
                </a:solidFill>
                <a:latin typeface="NikoshBAN" pitchFamily="2" charset="0"/>
              </a:rPr>
              <a:t>স্বাগতম</a:t>
            </a:r>
            <a:endParaRPr lang="en-US" sz="800" smtClean="0">
              <a:solidFill>
                <a:srgbClr val="FF99FF"/>
              </a:solidFill>
              <a:latin typeface="NikoshBAN" pitchFamily="2" charset="0"/>
            </a:endParaRPr>
          </a:p>
        </p:txBody>
      </p:sp>
    </p:spTree>
    <p:extLst>
      <p:ext uri="{BB962C8B-B14F-4D97-AF65-F5344CB8AC3E}">
        <p14:creationId xmlns:p14="http://schemas.microsoft.com/office/powerpoint/2010/main" val="34136795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93893"/>
            <a:ext cx="9144000" cy="6740307"/>
          </a:xfrm>
          <a:prstGeom prst="rect">
            <a:avLst/>
          </a:prstGeom>
          <a:blipFill>
            <a:blip r:embed="rId2"/>
            <a:tile tx="0" ty="0" sx="100000" sy="100000" flip="none" algn="tl"/>
          </a:blipFill>
        </p:spPr>
        <p:txBody>
          <a:bodyPr wrap="square" rtlCol="0">
            <a:spAutoFit/>
          </a:bodyPr>
          <a:lstStyle/>
          <a:p>
            <a:r>
              <a:rPr lang="bn-BD" sz="4000" dirty="0" smtClean="0">
                <a:solidFill>
                  <a:srgbClr val="00B050"/>
                </a:solidFill>
                <a:latin typeface="NikoshBAN" pitchFamily="2" charset="0"/>
                <a:cs typeface="NikoshBAN" pitchFamily="2" charset="0"/>
              </a:rPr>
              <a:t>সম্পদ</a:t>
            </a:r>
            <a:r>
              <a:rPr lang="bn-BD" sz="4000" dirty="0" smtClean="0">
                <a:latin typeface="NikoshBAN" pitchFamily="2" charset="0"/>
                <a:cs typeface="NikoshBAN" pitchFamily="2" charset="0"/>
              </a:rPr>
              <a:t>                                          </a:t>
            </a:r>
          </a:p>
          <a:p>
            <a:endParaRPr lang="bn-BD" sz="3600" dirty="0" smtClean="0">
              <a:latin typeface="NikoshBAN" pitchFamily="2" charset="0"/>
              <a:cs typeface="NikoshBAN" pitchFamily="2" charset="0"/>
            </a:endParaRPr>
          </a:p>
          <a:p>
            <a:r>
              <a:rPr lang="bn-BD" sz="4000" dirty="0" smtClean="0">
                <a:solidFill>
                  <a:srgbClr val="00B050"/>
                </a:solidFill>
                <a:latin typeface="NikoshBAN" pitchFamily="2" charset="0"/>
                <a:cs typeface="NikoshBAN" pitchFamily="2" charset="0"/>
              </a:rPr>
              <a:t>দায়</a:t>
            </a:r>
            <a:r>
              <a:rPr lang="bn-BD" sz="4000" dirty="0" smtClean="0">
                <a:latin typeface="NikoshBAN" pitchFamily="2" charset="0"/>
                <a:cs typeface="NikoshBAN" pitchFamily="2" charset="0"/>
              </a:rPr>
              <a:t>                  </a:t>
            </a:r>
          </a:p>
          <a:p>
            <a:endParaRPr lang="bn-BD" sz="3600" dirty="0">
              <a:latin typeface="NikoshBAN" pitchFamily="2" charset="0"/>
              <a:cs typeface="NikoshBAN" pitchFamily="2" charset="0"/>
            </a:endParaRPr>
          </a:p>
          <a:p>
            <a:r>
              <a:rPr lang="bn-BD" sz="4000" dirty="0" smtClean="0">
                <a:solidFill>
                  <a:srgbClr val="00B050"/>
                </a:solidFill>
                <a:latin typeface="NikoshBAN" pitchFamily="2" charset="0"/>
                <a:cs typeface="NikoshBAN" pitchFamily="2" charset="0"/>
              </a:rPr>
              <a:t>মালিকানাস্বত্ব</a:t>
            </a:r>
          </a:p>
          <a:p>
            <a:endParaRPr lang="bn-BD" sz="3600" dirty="0">
              <a:latin typeface="NikoshBAN" pitchFamily="2" charset="0"/>
              <a:cs typeface="NikoshBAN" pitchFamily="2" charset="0"/>
            </a:endParaRPr>
          </a:p>
          <a:p>
            <a:r>
              <a:rPr lang="bn-BD" sz="4000" dirty="0" smtClean="0">
                <a:solidFill>
                  <a:srgbClr val="00B050"/>
                </a:solidFill>
                <a:latin typeface="NikoshBAN" pitchFamily="2" charset="0"/>
                <a:cs typeface="NikoshBAN" pitchFamily="2" charset="0"/>
              </a:rPr>
              <a:t>আয়</a:t>
            </a:r>
          </a:p>
          <a:p>
            <a:endParaRPr lang="bn-BD" sz="3600" dirty="0">
              <a:latin typeface="NikoshBAN" pitchFamily="2" charset="0"/>
              <a:cs typeface="NikoshBAN" pitchFamily="2" charset="0"/>
            </a:endParaRPr>
          </a:p>
          <a:p>
            <a:r>
              <a:rPr lang="bn-BD" sz="4000" dirty="0" smtClean="0">
                <a:solidFill>
                  <a:srgbClr val="00B050"/>
                </a:solidFill>
                <a:latin typeface="NikoshBAN" pitchFamily="2" charset="0"/>
                <a:cs typeface="NikoshBAN" pitchFamily="2" charset="0"/>
              </a:rPr>
              <a:t>ব্যয়</a:t>
            </a:r>
          </a:p>
          <a:p>
            <a:endParaRPr lang="bn-BD" sz="4000" dirty="0">
              <a:latin typeface="NikoshBAN" pitchFamily="2" charset="0"/>
              <a:cs typeface="NikoshBAN" pitchFamily="2" charset="0"/>
            </a:endParaRPr>
          </a:p>
          <a:p>
            <a:r>
              <a:rPr lang="bn-BD" sz="3600" dirty="0" smtClean="0">
                <a:latin typeface="NikoshBAN" pitchFamily="2" charset="0"/>
                <a:cs typeface="NikoshBAN" pitchFamily="2" charset="0"/>
              </a:rPr>
              <a:t>           </a:t>
            </a:r>
            <a:r>
              <a:rPr lang="bn-BD" sz="4400" b="1" dirty="0" smtClean="0">
                <a:solidFill>
                  <a:schemeClr val="accent1">
                    <a:lumMod val="75000"/>
                  </a:schemeClr>
                </a:solidFill>
                <a:latin typeface="NikoshBAN" pitchFamily="2" charset="0"/>
                <a:cs typeface="NikoshBAN" pitchFamily="2" charset="0"/>
              </a:rPr>
              <a:t>বিভিন্ন শ্রেণীর হিসাব</a:t>
            </a:r>
            <a:endParaRPr lang="en-US" sz="3600" b="1" dirty="0">
              <a:solidFill>
                <a:schemeClr val="accent1">
                  <a:lumMod val="75000"/>
                </a:schemeClr>
              </a:solidFill>
              <a:latin typeface="NikoshBAN" pitchFamily="2" charset="0"/>
              <a:cs typeface="NikoshBAN"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6975" y="24617"/>
            <a:ext cx="2486025" cy="18383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0400" y="1143000"/>
            <a:ext cx="2466975" cy="137860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29350" y="2175891"/>
            <a:ext cx="2533650" cy="1800225"/>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14600" y="3286481"/>
            <a:ext cx="2590800" cy="1347216"/>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46774" y="4509165"/>
            <a:ext cx="3063826" cy="1634041"/>
          </a:xfrm>
          <a:prstGeom prst="rect">
            <a:avLst/>
          </a:prstGeom>
        </p:spPr>
      </p:pic>
      <p:sp>
        <p:nvSpPr>
          <p:cNvPr id="9" name="Right Arrow 8"/>
          <p:cNvSpPr/>
          <p:nvPr/>
        </p:nvSpPr>
        <p:spPr>
          <a:xfrm>
            <a:off x="1614092" y="369295"/>
            <a:ext cx="4391816" cy="140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990600" y="1553569"/>
            <a:ext cx="2057400" cy="1057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2667000" y="2743199"/>
            <a:ext cx="3761979" cy="1661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1142999" y="3822555"/>
            <a:ext cx="1274767" cy="1131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1142998" y="4953000"/>
            <a:ext cx="4267201"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729414" y="1659338"/>
            <a:ext cx="2133600" cy="523220"/>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আসবাবপত্র</a:t>
            </a:r>
            <a:endParaRPr lang="en-US" sz="2800" dirty="0">
              <a:solidFill>
                <a:srgbClr val="FF0000"/>
              </a:solidFill>
              <a:latin typeface="NikoshBAN" pitchFamily="2" charset="0"/>
              <a:cs typeface="NikoshBAN" pitchFamily="2" charset="0"/>
            </a:endParaRPr>
          </a:p>
        </p:txBody>
      </p:sp>
      <p:sp>
        <p:nvSpPr>
          <p:cNvPr id="10" name="TextBox 9"/>
          <p:cNvSpPr txBox="1"/>
          <p:nvPr/>
        </p:nvSpPr>
        <p:spPr>
          <a:xfrm>
            <a:off x="3819588" y="689842"/>
            <a:ext cx="1568842" cy="523220"/>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ঋণ গ্রহণ</a:t>
            </a:r>
            <a:endParaRPr lang="en-US" sz="2800" dirty="0">
              <a:solidFill>
                <a:srgbClr val="FF0000"/>
              </a:solidFill>
              <a:latin typeface="NikoshBAN" pitchFamily="2" charset="0"/>
              <a:cs typeface="NikoshBAN" pitchFamily="2" charset="0"/>
            </a:endParaRPr>
          </a:p>
        </p:txBody>
      </p:sp>
      <p:sp>
        <p:nvSpPr>
          <p:cNvPr id="17" name="TextBox 16"/>
          <p:cNvSpPr txBox="1"/>
          <p:nvPr/>
        </p:nvSpPr>
        <p:spPr>
          <a:xfrm>
            <a:off x="7392356" y="2586150"/>
            <a:ext cx="1771650" cy="646331"/>
          </a:xfrm>
          <a:prstGeom prst="rect">
            <a:avLst/>
          </a:prstGeom>
          <a:noFill/>
        </p:spPr>
        <p:txBody>
          <a:bodyPr wrap="square" rtlCol="0">
            <a:spAutoFit/>
          </a:bodyPr>
          <a:lstStyle/>
          <a:p>
            <a:r>
              <a:rPr lang="bn-BD" sz="3600" dirty="0" smtClean="0">
                <a:solidFill>
                  <a:srgbClr val="FF0000"/>
                </a:solidFill>
                <a:latin typeface="NikoshBAN" pitchFamily="2" charset="0"/>
                <a:cs typeface="NikoshBAN" pitchFamily="2" charset="0"/>
              </a:rPr>
              <a:t>মূলধন</a:t>
            </a:r>
            <a:endParaRPr lang="en-US" sz="3600" dirty="0">
              <a:solidFill>
                <a:srgbClr val="FF0000"/>
              </a:solidFill>
              <a:latin typeface="NikoshBAN" pitchFamily="2" charset="0"/>
              <a:cs typeface="NikoshBAN" pitchFamily="2" charset="0"/>
            </a:endParaRPr>
          </a:p>
        </p:txBody>
      </p:sp>
      <p:sp>
        <p:nvSpPr>
          <p:cNvPr id="18" name="TextBox 17"/>
          <p:cNvSpPr txBox="1"/>
          <p:nvPr/>
        </p:nvSpPr>
        <p:spPr>
          <a:xfrm>
            <a:off x="5105400" y="3733800"/>
            <a:ext cx="1123950" cy="584775"/>
          </a:xfrm>
          <a:prstGeom prst="rect">
            <a:avLst/>
          </a:prstGeom>
          <a:noFill/>
        </p:spPr>
        <p:txBody>
          <a:bodyPr wrap="square" rtlCol="0">
            <a:spAutoFit/>
          </a:bodyPr>
          <a:lstStyle/>
          <a:p>
            <a:r>
              <a:rPr lang="bn-BD" sz="3200" dirty="0" smtClean="0">
                <a:solidFill>
                  <a:srgbClr val="FF0000"/>
                </a:solidFill>
                <a:latin typeface="NikoshBAN" pitchFamily="2" charset="0"/>
                <a:cs typeface="NikoshBAN" pitchFamily="2" charset="0"/>
              </a:rPr>
              <a:t>বিক্রয়</a:t>
            </a:r>
            <a:endParaRPr lang="en-US" sz="3200" dirty="0">
              <a:solidFill>
                <a:srgbClr val="FF0000"/>
              </a:solidFill>
              <a:latin typeface="NikoshBAN" pitchFamily="2" charset="0"/>
              <a:cs typeface="NikoshBAN" pitchFamily="2" charset="0"/>
            </a:endParaRPr>
          </a:p>
        </p:txBody>
      </p:sp>
      <p:sp>
        <p:nvSpPr>
          <p:cNvPr id="19" name="TextBox 18"/>
          <p:cNvSpPr txBox="1"/>
          <p:nvPr/>
        </p:nvSpPr>
        <p:spPr>
          <a:xfrm>
            <a:off x="7010401" y="6143206"/>
            <a:ext cx="914400" cy="584775"/>
          </a:xfrm>
          <a:prstGeom prst="rect">
            <a:avLst/>
          </a:prstGeom>
          <a:noFill/>
        </p:spPr>
        <p:txBody>
          <a:bodyPr wrap="square" rtlCol="0">
            <a:spAutoFit/>
          </a:bodyPr>
          <a:lstStyle/>
          <a:p>
            <a:r>
              <a:rPr lang="bn-BD" sz="3200" dirty="0" smtClean="0">
                <a:solidFill>
                  <a:srgbClr val="FF0000"/>
                </a:solidFill>
                <a:latin typeface="NikoshBAN" pitchFamily="2" charset="0"/>
                <a:cs typeface="NikoshBAN" pitchFamily="2" charset="0"/>
              </a:rPr>
              <a:t>ক্রয়</a:t>
            </a:r>
            <a:endParaRPr lang="en-US" sz="32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413663469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305800" cy="1173162"/>
          </a:xfrm>
          <a:blipFill>
            <a:blip r:embed="rId3"/>
            <a:tile tx="0" ty="0" sx="100000" sy="100000" flip="none" algn="tl"/>
          </a:blipFill>
          <a:ln>
            <a:solidFill>
              <a:schemeClr val="bg1"/>
            </a:solidFill>
          </a:ln>
        </p:spPr>
        <p:txBody>
          <a:bodyPr>
            <a:normAutofit fontScale="90000"/>
          </a:bodyPr>
          <a:lstStyle/>
          <a:p>
            <a:pPr marL="182880" indent="0" algn="ctr">
              <a:buNone/>
            </a:pPr>
            <a:r>
              <a:rPr lang="bn-BD" b="0" u="sng" dirty="0" smtClean="0">
                <a:solidFill>
                  <a:schemeClr val="accent1">
                    <a:lumMod val="75000"/>
                  </a:schemeClr>
                </a:solidFill>
                <a:latin typeface="NikoshBAN" pitchFamily="2" charset="0"/>
                <a:cs typeface="NikoshBAN" pitchFamily="2" charset="0"/>
              </a:rPr>
              <a:t>খতিয়ানের ছক ২ প্রকার </a:t>
            </a:r>
            <a:r>
              <a:rPr lang="en-US" sz="3600" b="0" u="sng" dirty="0" smtClean="0">
                <a:latin typeface="NikoshBAN" pitchFamily="2" charset="0"/>
                <a:cs typeface="NikoshBAN" pitchFamily="2" charset="0"/>
              </a:rPr>
              <a:t>: </a:t>
            </a:r>
            <a:r>
              <a:rPr lang="en-US" sz="3600" b="0" u="sng" dirty="0" smtClean="0">
                <a:solidFill>
                  <a:srgbClr val="00B0F0"/>
                </a:solidFill>
                <a:latin typeface="NikoshBAN" pitchFamily="2" charset="0"/>
                <a:cs typeface="NikoshBAN" pitchFamily="2" charset="0"/>
              </a:rPr>
              <a:t>‘T’-</a:t>
            </a:r>
            <a:r>
              <a:rPr lang="bn-BD" sz="3600" b="0" u="sng" dirty="0" smtClean="0">
                <a:solidFill>
                  <a:srgbClr val="00B0F0"/>
                </a:solidFill>
                <a:latin typeface="NikoshBAN" pitchFamily="2" charset="0"/>
                <a:cs typeface="NikoshBAN" pitchFamily="2" charset="0"/>
              </a:rPr>
              <a:t>ছক </a:t>
            </a:r>
            <a:r>
              <a:rPr lang="bn-BD" sz="3600" b="0" u="sng" dirty="0" smtClean="0">
                <a:latin typeface="NikoshBAN" pitchFamily="2" charset="0"/>
                <a:cs typeface="NikoshBAN" pitchFamily="2" charset="0"/>
              </a:rPr>
              <a:t>ও </a:t>
            </a:r>
            <a:r>
              <a:rPr lang="bn-BD" sz="3600" b="0" u="sng" dirty="0" smtClean="0">
                <a:solidFill>
                  <a:srgbClr val="00B0F0"/>
                </a:solidFill>
                <a:latin typeface="NikoshBAN" pitchFamily="2" charset="0"/>
                <a:cs typeface="NikoshBAN" pitchFamily="2" charset="0"/>
              </a:rPr>
              <a:t>‘চলমান জের’ </a:t>
            </a:r>
            <a:r>
              <a:rPr lang="en-US" sz="3100" b="0" dirty="0">
                <a:latin typeface="NikoshBAN" pitchFamily="2" charset="0"/>
                <a:cs typeface="NikoshBAN" pitchFamily="2" charset="0"/>
              </a:rPr>
              <a:t/>
            </a:r>
            <a:br>
              <a:rPr lang="en-US" sz="3100" b="0" dirty="0">
                <a:latin typeface="NikoshBAN" pitchFamily="2" charset="0"/>
                <a:cs typeface="NikoshBAN" pitchFamily="2" charset="0"/>
              </a:rPr>
            </a:br>
            <a:r>
              <a:rPr lang="en-US" b="0" dirty="0" smtClean="0">
                <a:solidFill>
                  <a:srgbClr val="FF0000"/>
                </a:solidFill>
                <a:latin typeface="NikoshBAN" pitchFamily="2" charset="0"/>
                <a:cs typeface="NikoshBAN" pitchFamily="2" charset="0"/>
              </a:rPr>
              <a:t>‘T’- </a:t>
            </a:r>
            <a:r>
              <a:rPr lang="bn-BD" b="0" dirty="0" smtClean="0">
                <a:solidFill>
                  <a:srgbClr val="FF0000"/>
                </a:solidFill>
                <a:latin typeface="NikoshBAN" pitchFamily="2" charset="0"/>
                <a:cs typeface="NikoshBAN" pitchFamily="2" charset="0"/>
              </a:rPr>
              <a:t>ছক</a:t>
            </a:r>
            <a:endParaRPr lang="en-US" sz="3100" b="0" u="sng" dirty="0">
              <a:solidFill>
                <a:srgbClr val="FF0000"/>
              </a:solidFill>
              <a:latin typeface="NikoshBAN" pitchFamily="2" charset="0"/>
              <a:cs typeface="NikoshBAN" pitchFamily="2" charset="0"/>
            </a:endParaRPr>
          </a:p>
        </p:txBody>
      </p:sp>
      <p:sp>
        <p:nvSpPr>
          <p:cNvPr id="2" name="Subtitle 1"/>
          <p:cNvSpPr>
            <a:spLocks noGrp="1"/>
          </p:cNvSpPr>
          <p:nvPr>
            <p:ph sz="quarter" idx="1"/>
          </p:nvPr>
        </p:nvSpPr>
        <p:spPr>
          <a:xfrm>
            <a:off x="228600" y="1600200"/>
            <a:ext cx="8839200" cy="4419600"/>
          </a:xfrm>
        </p:spPr>
        <p:txBody>
          <a:bodyPr>
            <a:normAutofit/>
          </a:bodyPr>
          <a:lstStyle/>
          <a:p>
            <a:pPr marL="0" indent="0">
              <a:buNone/>
            </a:pPr>
            <a:r>
              <a:rPr lang="en-US" sz="3600" dirty="0" smtClean="0">
                <a:solidFill>
                  <a:srgbClr val="00B050"/>
                </a:solidFill>
                <a:latin typeface="NikoshBAN" pitchFamily="2" charset="0"/>
                <a:cs typeface="NikoshBAN" pitchFamily="2" charset="0"/>
              </a:rPr>
              <a:t> </a:t>
            </a:r>
            <a:r>
              <a:rPr lang="bn-BD" sz="3600" dirty="0" smtClean="0">
                <a:solidFill>
                  <a:srgbClr val="00B050"/>
                </a:solidFill>
                <a:latin typeface="NikoshBAN" pitchFamily="2" charset="0"/>
                <a:cs typeface="NikoshBAN" pitchFamily="2" charset="0"/>
              </a:rPr>
              <a:t>  ডেবিট</a:t>
            </a:r>
            <a:r>
              <a:rPr lang="bn-BD" sz="3600" dirty="0" smtClean="0">
                <a:latin typeface="NikoshBAN" pitchFamily="2" charset="0"/>
                <a:cs typeface="NikoshBAN" pitchFamily="2" charset="0"/>
              </a:rPr>
              <a:t>	</a:t>
            </a:r>
            <a:r>
              <a:rPr lang="bn-BD" sz="2400" dirty="0" smtClean="0">
                <a:latin typeface="NikoshBAN" pitchFamily="2" charset="0"/>
                <a:cs typeface="NikoshBAN" pitchFamily="2" charset="0"/>
              </a:rPr>
              <a:t>          </a:t>
            </a:r>
            <a:r>
              <a:rPr lang="bn-BD" sz="4000" dirty="0" smtClean="0">
                <a:solidFill>
                  <a:srgbClr val="7030A0"/>
                </a:solidFill>
                <a:latin typeface="NikoshBAN" pitchFamily="2" charset="0"/>
                <a:cs typeface="NikoshBAN" pitchFamily="2" charset="0"/>
              </a:rPr>
              <a:t>হিসাবের নাম</a:t>
            </a:r>
            <a:r>
              <a:rPr lang="en-US" sz="4000" dirty="0" smtClean="0">
                <a:solidFill>
                  <a:srgbClr val="7030A0"/>
                </a:solidFill>
                <a:latin typeface="NikoshBAN" pitchFamily="2" charset="0"/>
                <a:cs typeface="NikoshBAN" pitchFamily="2" charset="0"/>
              </a:rPr>
              <a:t> </a:t>
            </a:r>
            <a:r>
              <a:rPr lang="bn-BD" sz="4000" dirty="0" smtClean="0">
                <a:solidFill>
                  <a:srgbClr val="7030A0"/>
                </a:solidFill>
                <a:latin typeface="NikoshBAN" pitchFamily="2" charset="0"/>
                <a:cs typeface="NikoshBAN" pitchFamily="2" charset="0"/>
              </a:rPr>
              <a:t>      </a:t>
            </a:r>
            <a:r>
              <a:rPr lang="en-US" sz="4000" dirty="0" smtClean="0">
                <a:solidFill>
                  <a:srgbClr val="7030A0"/>
                </a:solidFill>
                <a:latin typeface="NikoshBAN" pitchFamily="2" charset="0"/>
                <a:cs typeface="NikoshBAN" pitchFamily="2" charset="0"/>
              </a:rPr>
              <a:t>    </a:t>
            </a:r>
            <a:r>
              <a:rPr lang="bn-BD" sz="4000" dirty="0" smtClean="0">
                <a:solidFill>
                  <a:srgbClr val="7030A0"/>
                </a:solidFill>
                <a:latin typeface="NikoshBAN" pitchFamily="2" charset="0"/>
                <a:cs typeface="NikoshBAN" pitchFamily="2" charset="0"/>
              </a:rPr>
              <a:t> </a:t>
            </a:r>
            <a:r>
              <a:rPr lang="bn-BD" sz="3600" dirty="0" smtClean="0">
                <a:solidFill>
                  <a:srgbClr val="00B050"/>
                </a:solidFill>
                <a:latin typeface="NikoshBAN" pitchFamily="2" charset="0"/>
                <a:cs typeface="NikoshBAN" pitchFamily="2" charset="0"/>
              </a:rPr>
              <a:t>ক্রেডিট</a:t>
            </a:r>
          </a:p>
          <a:p>
            <a:endParaRPr lang="en-US" sz="3600" dirty="0">
              <a:latin typeface="NikoshBAN" pitchFamily="2" charset="0"/>
              <a:cs typeface="NikoshBAN"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3070855"/>
              </p:ext>
            </p:extLst>
          </p:nvPr>
        </p:nvGraphicFramePr>
        <p:xfrm>
          <a:off x="380999" y="2209800"/>
          <a:ext cx="8458201" cy="3667761"/>
        </p:xfrm>
        <a:graphic>
          <a:graphicData uri="http://schemas.openxmlformats.org/drawingml/2006/table">
            <a:tbl>
              <a:tblPr firstRow="1" bandRow="1">
                <a:tableStyleId>{5940675A-B579-460E-94D1-54222C63F5DA}</a:tableStyleId>
              </a:tblPr>
              <a:tblGrid>
                <a:gridCol w="609601"/>
                <a:gridCol w="2057400"/>
                <a:gridCol w="609600"/>
                <a:gridCol w="990600"/>
                <a:gridCol w="533400"/>
                <a:gridCol w="2057400"/>
                <a:gridCol w="609600"/>
                <a:gridCol w="990600"/>
              </a:tblGrid>
              <a:tr h="1066801">
                <a:tc>
                  <a:txBody>
                    <a:bodyPr/>
                    <a:lstStyle/>
                    <a:p>
                      <a:pPr algn="ctr"/>
                      <a:r>
                        <a:rPr lang="bn-BD" sz="3200" dirty="0" smtClean="0">
                          <a:solidFill>
                            <a:schemeClr val="accent1"/>
                          </a:solidFill>
                          <a:latin typeface="NikoshBAN" pitchFamily="2" charset="0"/>
                          <a:cs typeface="NikoshBAN" pitchFamily="2" charset="0"/>
                        </a:rPr>
                        <a:t>তাং</a:t>
                      </a:r>
                      <a:endParaRPr lang="en-US" sz="3200" b="0" dirty="0">
                        <a:solidFill>
                          <a:schemeClr val="accent1"/>
                        </a:solidFill>
                        <a:latin typeface="NikoshBAN" pitchFamily="2" charset="0"/>
                        <a:cs typeface="NikoshBAN" pitchFamily="2" charset="0"/>
                      </a:endParaRPr>
                    </a:p>
                  </a:txBody>
                  <a:tcPr/>
                </a:tc>
                <a:tc>
                  <a:txBody>
                    <a:bodyPr/>
                    <a:lstStyle/>
                    <a:p>
                      <a:pPr algn="ctr"/>
                      <a:r>
                        <a:rPr lang="bn-BD" sz="3200" dirty="0" smtClean="0">
                          <a:solidFill>
                            <a:schemeClr val="accent1"/>
                          </a:solidFill>
                          <a:latin typeface="NikoshBAN" pitchFamily="2" charset="0"/>
                          <a:cs typeface="NikoshBAN" pitchFamily="2" charset="0"/>
                        </a:rPr>
                        <a:t>বিবরণ</a:t>
                      </a:r>
                      <a:endParaRPr lang="en-US" sz="3200" b="0" dirty="0">
                        <a:solidFill>
                          <a:schemeClr val="accent1"/>
                        </a:solidFill>
                        <a:latin typeface="NikoshBAN" pitchFamily="2" charset="0"/>
                        <a:cs typeface="NikoshBAN" pitchFamily="2" charset="0"/>
                      </a:endParaRPr>
                    </a:p>
                  </a:txBody>
                  <a:tcPr/>
                </a:tc>
                <a:tc>
                  <a:txBody>
                    <a:bodyPr/>
                    <a:lstStyle/>
                    <a:p>
                      <a:pPr algn="ctr"/>
                      <a:r>
                        <a:rPr lang="bn-BD" sz="2800" dirty="0" smtClean="0">
                          <a:solidFill>
                            <a:schemeClr val="accent1"/>
                          </a:solidFill>
                          <a:latin typeface="NikoshBAN" pitchFamily="2" charset="0"/>
                          <a:cs typeface="NikoshBAN" pitchFamily="2" charset="0"/>
                        </a:rPr>
                        <a:t>জা</a:t>
                      </a:r>
                      <a:r>
                        <a:rPr lang="en-US" sz="2800" dirty="0" smtClean="0">
                          <a:solidFill>
                            <a:schemeClr val="accent1"/>
                          </a:solidFill>
                          <a:latin typeface="NikoshBAN" pitchFamily="2" charset="0"/>
                          <a:cs typeface="NikoshBAN" pitchFamily="2" charset="0"/>
                        </a:rPr>
                        <a:t>:</a:t>
                      </a:r>
                      <a:endParaRPr lang="bn-BD" sz="2800" dirty="0" smtClean="0">
                        <a:solidFill>
                          <a:schemeClr val="accent1"/>
                        </a:solidFill>
                        <a:latin typeface="NikoshBAN" pitchFamily="2" charset="0"/>
                        <a:cs typeface="NikoshBAN" pitchFamily="2" charset="0"/>
                      </a:endParaRPr>
                    </a:p>
                    <a:p>
                      <a:pPr algn="ctr"/>
                      <a:r>
                        <a:rPr lang="bn-BD" sz="2800" dirty="0" smtClean="0">
                          <a:solidFill>
                            <a:schemeClr val="accent1"/>
                          </a:solidFill>
                          <a:latin typeface="NikoshBAN" pitchFamily="2" charset="0"/>
                          <a:cs typeface="NikoshBAN" pitchFamily="2" charset="0"/>
                        </a:rPr>
                        <a:t>পৃ</a:t>
                      </a:r>
                      <a:r>
                        <a:rPr lang="en-US" sz="2800" dirty="0" smtClean="0">
                          <a:solidFill>
                            <a:schemeClr val="accent1"/>
                          </a:solidFill>
                          <a:latin typeface="NikoshBAN" pitchFamily="2" charset="0"/>
                          <a:cs typeface="NikoshBAN" pitchFamily="2" charset="0"/>
                        </a:rPr>
                        <a:t>:</a:t>
                      </a:r>
                      <a:endParaRPr lang="en-US" sz="2800" b="0" dirty="0">
                        <a:solidFill>
                          <a:schemeClr val="accent1"/>
                        </a:solidFill>
                        <a:latin typeface="NikoshBAN" pitchFamily="2" charset="0"/>
                        <a:cs typeface="NikoshBAN" pitchFamily="2" charset="0"/>
                      </a:endParaRPr>
                    </a:p>
                  </a:txBody>
                  <a:tcPr/>
                </a:tc>
                <a:tc>
                  <a:txBody>
                    <a:bodyPr/>
                    <a:lstStyle/>
                    <a:p>
                      <a:pPr algn="ctr"/>
                      <a:r>
                        <a:rPr lang="bn-BD" sz="3200" dirty="0" smtClean="0">
                          <a:solidFill>
                            <a:schemeClr val="accent1"/>
                          </a:solidFill>
                          <a:latin typeface="NikoshBAN" pitchFamily="2" charset="0"/>
                          <a:cs typeface="NikoshBAN" pitchFamily="2" charset="0"/>
                        </a:rPr>
                        <a:t>টাকা</a:t>
                      </a:r>
                      <a:endParaRPr lang="en-US" sz="3200" b="0" dirty="0">
                        <a:solidFill>
                          <a:schemeClr val="accent1"/>
                        </a:solidFill>
                        <a:latin typeface="NikoshBAN" pitchFamily="2" charset="0"/>
                        <a:cs typeface="NikoshBAN" pitchFamily="2" charset="0"/>
                      </a:endParaRPr>
                    </a:p>
                  </a:txBody>
                  <a:tcPr/>
                </a:tc>
                <a:tc>
                  <a:txBody>
                    <a:bodyPr/>
                    <a:lstStyle/>
                    <a:p>
                      <a:pPr algn="ctr"/>
                      <a:r>
                        <a:rPr lang="bn-BD" sz="3200" dirty="0" smtClean="0">
                          <a:solidFill>
                            <a:schemeClr val="accent1"/>
                          </a:solidFill>
                          <a:latin typeface="NikoshBAN" pitchFamily="2" charset="0"/>
                          <a:cs typeface="NikoshBAN" pitchFamily="2" charset="0"/>
                        </a:rPr>
                        <a:t>তাং</a:t>
                      </a:r>
                      <a:endParaRPr lang="en-US" sz="3200" b="0" dirty="0">
                        <a:solidFill>
                          <a:schemeClr val="accent1"/>
                        </a:solidFill>
                        <a:latin typeface="NikoshBAN" pitchFamily="2" charset="0"/>
                        <a:cs typeface="NikoshBAN" pitchFamily="2" charset="0"/>
                      </a:endParaRPr>
                    </a:p>
                  </a:txBody>
                  <a:tcPr/>
                </a:tc>
                <a:tc>
                  <a:txBody>
                    <a:bodyPr/>
                    <a:lstStyle/>
                    <a:p>
                      <a:pPr algn="ctr"/>
                      <a:r>
                        <a:rPr lang="bn-BD" sz="3200" dirty="0" smtClean="0">
                          <a:solidFill>
                            <a:schemeClr val="accent1"/>
                          </a:solidFill>
                          <a:latin typeface="NikoshBAN" pitchFamily="2" charset="0"/>
                          <a:cs typeface="NikoshBAN" pitchFamily="2" charset="0"/>
                        </a:rPr>
                        <a:t>বিবরণ</a:t>
                      </a:r>
                      <a:endParaRPr lang="en-US" sz="3200" b="0" dirty="0">
                        <a:solidFill>
                          <a:schemeClr val="accent1"/>
                        </a:solidFill>
                        <a:latin typeface="NikoshBAN" pitchFamily="2" charset="0"/>
                        <a:cs typeface="NikoshBAN" pitchFamily="2" charset="0"/>
                      </a:endParaRPr>
                    </a:p>
                  </a:txBody>
                  <a:tcPr/>
                </a:tc>
                <a:tc>
                  <a:txBody>
                    <a:bodyPr/>
                    <a:lstStyle/>
                    <a:p>
                      <a:pPr algn="ctr"/>
                      <a:r>
                        <a:rPr lang="bn-BD" sz="2800" dirty="0" smtClean="0">
                          <a:solidFill>
                            <a:schemeClr val="accent1"/>
                          </a:solidFill>
                          <a:latin typeface="NikoshBAN" pitchFamily="2" charset="0"/>
                          <a:cs typeface="NikoshBAN" pitchFamily="2" charset="0"/>
                        </a:rPr>
                        <a:t>জা</a:t>
                      </a:r>
                      <a:r>
                        <a:rPr lang="en-US" sz="2800" dirty="0" smtClean="0">
                          <a:solidFill>
                            <a:schemeClr val="accent1"/>
                          </a:solidFill>
                          <a:latin typeface="NikoshBAN" pitchFamily="2" charset="0"/>
                          <a:cs typeface="NikoshBAN" pitchFamily="2" charset="0"/>
                        </a:rPr>
                        <a:t>:</a:t>
                      </a:r>
                      <a:endParaRPr lang="bn-BD" sz="2800" dirty="0" smtClean="0">
                        <a:solidFill>
                          <a:schemeClr val="accent1"/>
                        </a:solidFill>
                        <a:latin typeface="NikoshBAN" pitchFamily="2" charset="0"/>
                        <a:cs typeface="NikoshBAN" pitchFamily="2" charset="0"/>
                      </a:endParaRPr>
                    </a:p>
                    <a:p>
                      <a:pPr algn="ctr"/>
                      <a:r>
                        <a:rPr lang="bn-BD" sz="2800" dirty="0" smtClean="0">
                          <a:solidFill>
                            <a:schemeClr val="accent1"/>
                          </a:solidFill>
                          <a:latin typeface="NikoshBAN" pitchFamily="2" charset="0"/>
                          <a:cs typeface="NikoshBAN" pitchFamily="2" charset="0"/>
                        </a:rPr>
                        <a:t>পৃ</a:t>
                      </a:r>
                      <a:r>
                        <a:rPr lang="en-US" sz="2800" dirty="0" smtClean="0">
                          <a:solidFill>
                            <a:schemeClr val="accent1"/>
                          </a:solidFill>
                          <a:latin typeface="NikoshBAN" pitchFamily="2" charset="0"/>
                          <a:cs typeface="NikoshBAN" pitchFamily="2" charset="0"/>
                        </a:rPr>
                        <a:t>:</a:t>
                      </a:r>
                      <a:endParaRPr lang="en-US" sz="2800" b="0" dirty="0">
                        <a:solidFill>
                          <a:schemeClr val="accent1"/>
                        </a:solidFill>
                        <a:latin typeface="NikoshBAN" pitchFamily="2" charset="0"/>
                        <a:cs typeface="NikoshBAN" pitchFamily="2" charset="0"/>
                      </a:endParaRPr>
                    </a:p>
                  </a:txBody>
                  <a:tcPr/>
                </a:tc>
                <a:tc>
                  <a:txBody>
                    <a:bodyPr/>
                    <a:lstStyle/>
                    <a:p>
                      <a:pPr algn="ctr"/>
                      <a:r>
                        <a:rPr lang="bn-BD" sz="3200" dirty="0" smtClean="0">
                          <a:solidFill>
                            <a:schemeClr val="accent1"/>
                          </a:solidFill>
                          <a:latin typeface="NikoshBAN" pitchFamily="2" charset="0"/>
                          <a:cs typeface="NikoshBAN" pitchFamily="2" charset="0"/>
                        </a:rPr>
                        <a:t>টাকা</a:t>
                      </a:r>
                      <a:endParaRPr lang="en-US" sz="3200" b="0" dirty="0">
                        <a:solidFill>
                          <a:schemeClr val="accent1"/>
                        </a:solidFill>
                        <a:latin typeface="NikoshBAN" pitchFamily="2" charset="0"/>
                        <a:cs typeface="NikoshBAN" pitchFamily="2" charset="0"/>
                      </a:endParaRPr>
                    </a:p>
                  </a:txBody>
                  <a:tcPr/>
                </a:tc>
              </a:tr>
              <a:tr h="2600960">
                <a:tc>
                  <a:txBody>
                    <a:bodyPr/>
                    <a:lstStyle/>
                    <a:p>
                      <a:endParaRPr lang="en-US" dirty="0">
                        <a:solidFill>
                          <a:schemeClr val="tx1"/>
                        </a:solidFill>
                      </a:endParaRPr>
                    </a:p>
                  </a:txBody>
                  <a:tcPr/>
                </a:tc>
                <a:tc>
                  <a:txBody>
                    <a:bodyPr/>
                    <a:lstStyle/>
                    <a:p>
                      <a:endParaRPr lang="en-US" dirty="0">
                        <a:solidFill>
                          <a:schemeClr val="tx1"/>
                        </a:solidFill>
                      </a:endParaRPr>
                    </a:p>
                  </a:txBody>
                  <a:tcPr/>
                </a:tc>
                <a:tc>
                  <a:txBody>
                    <a:bodyPr/>
                    <a:lstStyle/>
                    <a:p>
                      <a:endParaRPr lang="en-US">
                        <a:solidFill>
                          <a:schemeClr val="tx1"/>
                        </a:solidFill>
                      </a:endParaRPr>
                    </a:p>
                  </a:txBody>
                  <a:tcPr/>
                </a:tc>
                <a:tc>
                  <a:txBody>
                    <a:bodyPr/>
                    <a:lstStyle/>
                    <a:p>
                      <a:endParaRPr lang="en-US" dirty="0">
                        <a:solidFill>
                          <a:schemeClr val="tx1"/>
                        </a:solidFill>
                      </a:endParaRPr>
                    </a:p>
                  </a:txBody>
                  <a:tcPr/>
                </a:tc>
                <a:tc>
                  <a:txBody>
                    <a:bodyPr/>
                    <a:lstStyle/>
                    <a:p>
                      <a:endParaRPr lang="en-US">
                        <a:solidFill>
                          <a:schemeClr val="tx1"/>
                        </a:solidFill>
                      </a:endParaRPr>
                    </a:p>
                  </a:txBody>
                  <a:tcPr/>
                </a:tc>
                <a:tc>
                  <a:txBody>
                    <a:bodyPr/>
                    <a:lstStyle/>
                    <a:p>
                      <a:endParaRPr lang="en-US" dirty="0">
                        <a:solidFill>
                          <a:schemeClr val="tx1"/>
                        </a:solidFill>
                      </a:endParaRPr>
                    </a:p>
                  </a:txBody>
                  <a:tcPr/>
                </a:tc>
                <a:tc>
                  <a:txBody>
                    <a:bodyPr/>
                    <a:lstStyle/>
                    <a:p>
                      <a:endParaRPr lang="en-US" dirty="0">
                        <a:solidFill>
                          <a:schemeClr val="tx1"/>
                        </a:solidFill>
                      </a:endParaRPr>
                    </a:p>
                  </a:txBody>
                  <a:tcPr/>
                </a:tc>
                <a:tc>
                  <a:txBody>
                    <a:bodyPr/>
                    <a:lstStyle/>
                    <a:p>
                      <a:endParaRPr lang="en-US" dirty="0">
                        <a:solidFill>
                          <a:schemeClr val="tx1"/>
                        </a:solidFill>
                      </a:endParaRPr>
                    </a:p>
                  </a:txBody>
                  <a:tcPr/>
                </a:tc>
              </a:tr>
            </a:tbl>
          </a:graphicData>
        </a:graphic>
      </p:graphicFrame>
    </p:spTree>
    <p:extLst>
      <p:ext uri="{BB962C8B-B14F-4D97-AF65-F5344CB8AC3E}">
        <p14:creationId xmlns:p14="http://schemas.microsoft.com/office/powerpoint/2010/main" val="228450365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91660">
              <a:schemeClr val="accent5">
                <a:lumMod val="20000"/>
                <a:lumOff val="80000"/>
              </a:schemeClr>
            </a:gs>
            <a:gs pos="36000">
              <a:schemeClr val="accent3"/>
            </a:gs>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8153400" cy="990600"/>
          </a:xfrm>
        </p:spPr>
        <p:txBody>
          <a:bodyPr>
            <a:normAutofit/>
          </a:bodyPr>
          <a:lstStyle/>
          <a:p>
            <a:pPr marL="182880" indent="0" algn="ctr">
              <a:buNone/>
            </a:pPr>
            <a:r>
              <a:rPr lang="bn-BD" sz="4400" b="0" dirty="0" smtClean="0">
                <a:solidFill>
                  <a:srgbClr val="FF0000"/>
                </a:solidFill>
                <a:latin typeface="NikoshBAN" pitchFamily="2" charset="0"/>
                <a:cs typeface="NikoshBAN" pitchFamily="2" charset="0"/>
              </a:rPr>
              <a:t>‘চলমান জের’ – ছক</a:t>
            </a:r>
            <a:endParaRPr lang="en-US" sz="4400" b="0" dirty="0">
              <a:solidFill>
                <a:srgbClr val="FF0000"/>
              </a:solidFill>
              <a:latin typeface="NikoshBAN" pitchFamily="2" charset="0"/>
              <a:cs typeface="NikoshBAN" pitchFamily="2" charset="0"/>
            </a:endParaRPr>
          </a:p>
        </p:txBody>
      </p:sp>
      <p:sp>
        <p:nvSpPr>
          <p:cNvPr id="2" name="Subtitle 1"/>
          <p:cNvSpPr>
            <a:spLocks noGrp="1"/>
          </p:cNvSpPr>
          <p:nvPr>
            <p:ph sz="quarter" idx="1"/>
          </p:nvPr>
        </p:nvSpPr>
        <p:spPr>
          <a:xfrm>
            <a:off x="152400" y="1447800"/>
            <a:ext cx="8610600" cy="4876800"/>
          </a:xfrm>
        </p:spPr>
        <p:txBody>
          <a:bodyPr>
            <a:normAutofit/>
          </a:bodyPr>
          <a:lstStyle/>
          <a:p>
            <a:pPr marL="0" indent="0">
              <a:buNone/>
            </a:pPr>
            <a:r>
              <a:rPr lang="en-US" sz="4800" dirty="0" smtClean="0">
                <a:solidFill>
                  <a:schemeClr val="tx1"/>
                </a:solidFill>
                <a:latin typeface="NikoshBAN" pitchFamily="2" charset="0"/>
                <a:cs typeface="NikoshBAN" pitchFamily="2" charset="0"/>
              </a:rPr>
              <a:t>             </a:t>
            </a:r>
            <a:r>
              <a:rPr lang="bn-BD" sz="4000" dirty="0" smtClean="0">
                <a:solidFill>
                  <a:srgbClr val="7030A0"/>
                </a:solidFill>
                <a:latin typeface="NikoshBAN" pitchFamily="2" charset="0"/>
                <a:cs typeface="NikoshBAN" pitchFamily="2" charset="0"/>
              </a:rPr>
              <a:t>হিসাবের নাম     </a:t>
            </a:r>
            <a:r>
              <a:rPr lang="en-US" sz="4000" dirty="0" smtClean="0">
                <a:solidFill>
                  <a:srgbClr val="7030A0"/>
                </a:solidFill>
                <a:latin typeface="NikoshBAN" pitchFamily="2" charset="0"/>
                <a:cs typeface="NikoshBAN" pitchFamily="2" charset="0"/>
              </a:rPr>
              <a:t> </a:t>
            </a:r>
            <a:r>
              <a:rPr lang="bn-BD" sz="3200" dirty="0" smtClean="0">
                <a:solidFill>
                  <a:srgbClr val="00B050"/>
                </a:solidFill>
                <a:latin typeface="NikoshBAN" pitchFamily="2" charset="0"/>
                <a:cs typeface="NikoshBAN" pitchFamily="2" charset="0"/>
              </a:rPr>
              <a:t>হিসাবের কোড নং</a:t>
            </a:r>
            <a:r>
              <a:rPr lang="en-US" sz="3200" dirty="0" smtClean="0">
                <a:solidFill>
                  <a:srgbClr val="00B050"/>
                </a:solidFill>
                <a:latin typeface="NikoshBAN" pitchFamily="2" charset="0"/>
                <a:cs typeface="NikoshBAN" pitchFamily="2" charset="0"/>
              </a:rPr>
              <a:t>…</a:t>
            </a:r>
          </a:p>
          <a:p>
            <a:endParaRPr lang="en-US" sz="3600" dirty="0">
              <a:solidFill>
                <a:schemeClr val="tx1"/>
              </a:solidFill>
              <a:latin typeface="NikoshBAN" pitchFamily="2" charset="0"/>
              <a:cs typeface="NikoshBAN"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41947423"/>
              </p:ext>
            </p:extLst>
          </p:nvPr>
        </p:nvGraphicFramePr>
        <p:xfrm>
          <a:off x="381001" y="2362201"/>
          <a:ext cx="8305799" cy="3421379"/>
        </p:xfrm>
        <a:graphic>
          <a:graphicData uri="http://schemas.openxmlformats.org/drawingml/2006/table">
            <a:tbl>
              <a:tblPr firstRow="1" bandRow="1">
                <a:tableStyleId>{5940675A-B579-460E-94D1-54222C63F5DA}</a:tableStyleId>
              </a:tblPr>
              <a:tblGrid>
                <a:gridCol w="761999"/>
                <a:gridCol w="2514600"/>
                <a:gridCol w="685800"/>
                <a:gridCol w="1066800"/>
                <a:gridCol w="1066800"/>
                <a:gridCol w="1143000"/>
                <a:gridCol w="1066800"/>
              </a:tblGrid>
              <a:tr h="655320">
                <a:tc rowSpan="2">
                  <a:txBody>
                    <a:bodyPr/>
                    <a:lstStyle/>
                    <a:p>
                      <a:r>
                        <a:rPr lang="bn-BD" sz="2800" dirty="0" smtClean="0">
                          <a:solidFill>
                            <a:schemeClr val="accent1"/>
                          </a:solidFill>
                          <a:latin typeface="NikoshBAN" pitchFamily="2" charset="0"/>
                          <a:cs typeface="NikoshBAN" pitchFamily="2" charset="0"/>
                        </a:rPr>
                        <a:t>তাং</a:t>
                      </a:r>
                      <a:endParaRPr lang="en-US" sz="2800" dirty="0">
                        <a:solidFill>
                          <a:schemeClr val="accent1"/>
                        </a:solidFill>
                        <a:latin typeface="NikoshBAN" pitchFamily="2" charset="0"/>
                        <a:cs typeface="NikoshBAN" pitchFamily="2" charset="0"/>
                      </a:endParaRPr>
                    </a:p>
                  </a:txBody>
                  <a:tcPr/>
                </a:tc>
                <a:tc rowSpan="2">
                  <a:txBody>
                    <a:bodyPr/>
                    <a:lstStyle/>
                    <a:p>
                      <a:pPr algn="ctr"/>
                      <a:r>
                        <a:rPr lang="bn-BD" sz="2800" dirty="0" smtClean="0">
                          <a:solidFill>
                            <a:schemeClr val="accent1"/>
                          </a:solidFill>
                          <a:latin typeface="NikoshBAN" pitchFamily="2" charset="0"/>
                          <a:cs typeface="NikoshBAN" pitchFamily="2" charset="0"/>
                        </a:rPr>
                        <a:t>বিবরণ</a:t>
                      </a:r>
                      <a:endParaRPr lang="en-US" sz="2800" dirty="0">
                        <a:solidFill>
                          <a:schemeClr val="accent1"/>
                        </a:solidFill>
                        <a:latin typeface="NikoshBAN" pitchFamily="2" charset="0"/>
                        <a:cs typeface="NikoshBAN" pitchFamily="2" charset="0"/>
                      </a:endParaRPr>
                    </a:p>
                  </a:txBody>
                  <a:tcPr/>
                </a:tc>
                <a:tc rowSpan="2">
                  <a:txBody>
                    <a:bodyPr/>
                    <a:lstStyle/>
                    <a:p>
                      <a:pPr algn="ctr"/>
                      <a:r>
                        <a:rPr lang="bn-BD" sz="2800" dirty="0" smtClean="0">
                          <a:solidFill>
                            <a:schemeClr val="accent1"/>
                          </a:solidFill>
                          <a:latin typeface="NikoshBAN" pitchFamily="2" charset="0"/>
                          <a:cs typeface="NikoshBAN" pitchFamily="2" charset="0"/>
                        </a:rPr>
                        <a:t>জা</a:t>
                      </a:r>
                      <a:r>
                        <a:rPr lang="en-US" sz="2800" dirty="0" smtClean="0">
                          <a:solidFill>
                            <a:schemeClr val="accent1"/>
                          </a:solidFill>
                          <a:latin typeface="NikoshBAN" pitchFamily="2" charset="0"/>
                          <a:cs typeface="NikoshBAN" pitchFamily="2" charset="0"/>
                        </a:rPr>
                        <a:t>:</a:t>
                      </a:r>
                      <a:endParaRPr lang="bn-BD" sz="2800" dirty="0" smtClean="0">
                        <a:solidFill>
                          <a:schemeClr val="accent1"/>
                        </a:solidFill>
                        <a:latin typeface="NikoshBAN" pitchFamily="2" charset="0"/>
                        <a:cs typeface="NikoshBAN" pitchFamily="2" charset="0"/>
                      </a:endParaRPr>
                    </a:p>
                    <a:p>
                      <a:pPr algn="ctr"/>
                      <a:r>
                        <a:rPr lang="bn-BD" sz="2800" dirty="0" smtClean="0">
                          <a:solidFill>
                            <a:schemeClr val="accent1"/>
                          </a:solidFill>
                          <a:latin typeface="NikoshBAN" pitchFamily="2" charset="0"/>
                          <a:cs typeface="NikoshBAN" pitchFamily="2" charset="0"/>
                        </a:rPr>
                        <a:t>পৃ</a:t>
                      </a:r>
                      <a:r>
                        <a:rPr lang="en-US" sz="2800" dirty="0" smtClean="0">
                          <a:solidFill>
                            <a:schemeClr val="accent1"/>
                          </a:solidFill>
                          <a:latin typeface="NikoshBAN" pitchFamily="2" charset="0"/>
                          <a:cs typeface="NikoshBAN" pitchFamily="2" charset="0"/>
                        </a:rPr>
                        <a:t>:</a:t>
                      </a:r>
                      <a:endParaRPr lang="en-US" sz="2800" dirty="0">
                        <a:solidFill>
                          <a:schemeClr val="accent1"/>
                        </a:solidFill>
                        <a:latin typeface="NikoshBAN" pitchFamily="2" charset="0"/>
                        <a:cs typeface="NikoshBAN" pitchFamily="2" charset="0"/>
                      </a:endParaRPr>
                    </a:p>
                  </a:txBody>
                  <a:tcPr/>
                </a:tc>
                <a:tc rowSpan="2">
                  <a:txBody>
                    <a:bodyPr/>
                    <a:lstStyle/>
                    <a:p>
                      <a:pPr algn="ctr"/>
                      <a:r>
                        <a:rPr lang="bn-BD" sz="2400" dirty="0" smtClean="0">
                          <a:solidFill>
                            <a:schemeClr val="accent1"/>
                          </a:solidFill>
                          <a:latin typeface="NikoshBAN" pitchFamily="2" charset="0"/>
                          <a:cs typeface="NikoshBAN" pitchFamily="2" charset="0"/>
                        </a:rPr>
                        <a:t>ডেবিট টাকা</a:t>
                      </a:r>
                      <a:endParaRPr lang="en-US" sz="2400" dirty="0">
                        <a:solidFill>
                          <a:schemeClr val="accent1"/>
                        </a:solidFill>
                        <a:latin typeface="NikoshBAN" pitchFamily="2" charset="0"/>
                        <a:cs typeface="NikoshBAN" pitchFamily="2" charset="0"/>
                      </a:endParaRPr>
                    </a:p>
                  </a:txBody>
                  <a:tcPr/>
                </a:tc>
                <a:tc rowSpan="2">
                  <a:txBody>
                    <a:bodyPr/>
                    <a:lstStyle/>
                    <a:p>
                      <a:pPr algn="ctr"/>
                      <a:r>
                        <a:rPr lang="bn-BD" sz="2400" dirty="0" smtClean="0">
                          <a:solidFill>
                            <a:schemeClr val="accent1"/>
                          </a:solidFill>
                          <a:latin typeface="NikoshBAN" pitchFamily="2" charset="0"/>
                          <a:cs typeface="NikoshBAN" pitchFamily="2" charset="0"/>
                        </a:rPr>
                        <a:t>ক্রেডিট</a:t>
                      </a:r>
                    </a:p>
                    <a:p>
                      <a:pPr algn="ctr"/>
                      <a:r>
                        <a:rPr lang="bn-BD" sz="2400" dirty="0" smtClean="0">
                          <a:solidFill>
                            <a:schemeClr val="accent1"/>
                          </a:solidFill>
                          <a:latin typeface="NikoshBAN" pitchFamily="2" charset="0"/>
                          <a:cs typeface="NikoshBAN" pitchFamily="2" charset="0"/>
                        </a:rPr>
                        <a:t>টাকা</a:t>
                      </a:r>
                      <a:endParaRPr lang="en-US" sz="2400" dirty="0">
                        <a:solidFill>
                          <a:schemeClr val="accent1"/>
                        </a:solidFill>
                        <a:latin typeface="NikoshBAN" pitchFamily="2" charset="0"/>
                        <a:cs typeface="NikoshBAN" pitchFamily="2" charset="0"/>
                      </a:endParaRPr>
                    </a:p>
                  </a:txBody>
                  <a:tcPr/>
                </a:tc>
                <a:tc gridSpan="2">
                  <a:txBody>
                    <a:bodyPr/>
                    <a:lstStyle/>
                    <a:p>
                      <a:pPr algn="ctr"/>
                      <a:r>
                        <a:rPr lang="bn-BD" sz="2400" dirty="0" smtClean="0">
                          <a:solidFill>
                            <a:schemeClr val="accent1"/>
                          </a:solidFill>
                          <a:latin typeface="NikoshBAN" pitchFamily="2" charset="0"/>
                          <a:cs typeface="NikoshBAN" pitchFamily="2" charset="0"/>
                        </a:rPr>
                        <a:t>উদ্বৃত্ত/জের</a:t>
                      </a:r>
                      <a:endParaRPr lang="en-US" sz="2400" dirty="0">
                        <a:solidFill>
                          <a:schemeClr val="accent1"/>
                        </a:solidFill>
                        <a:latin typeface="NikoshBAN" pitchFamily="2" charset="0"/>
                        <a:cs typeface="NikoshBAN" pitchFamily="2" charset="0"/>
                      </a:endParaRP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r>
              <a:tr h="4953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bn-BD" sz="2400" dirty="0" smtClean="0">
                          <a:solidFill>
                            <a:srgbClr val="0070C0"/>
                          </a:solidFill>
                          <a:latin typeface="NikoshBAN" pitchFamily="2" charset="0"/>
                          <a:cs typeface="NikoshBAN" pitchFamily="2" charset="0"/>
                        </a:rPr>
                        <a:t>ডেবিট</a:t>
                      </a:r>
                      <a:endParaRPr lang="en-US" sz="2400" dirty="0">
                        <a:solidFill>
                          <a:srgbClr val="0070C0"/>
                        </a:solidFill>
                        <a:latin typeface="NikoshBAN" pitchFamily="2" charset="0"/>
                        <a:cs typeface="NikoshBAN" pitchFamily="2"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bn-BD" sz="2400" dirty="0" smtClean="0">
                          <a:solidFill>
                            <a:srgbClr val="0070C0"/>
                          </a:solidFill>
                          <a:latin typeface="NikoshBAN" pitchFamily="2" charset="0"/>
                          <a:cs typeface="NikoshBAN" pitchFamily="2" charset="0"/>
                        </a:rPr>
                        <a:t>ক্রেডিট</a:t>
                      </a:r>
                      <a:endParaRPr lang="en-US" sz="2400" dirty="0">
                        <a:solidFill>
                          <a:srgbClr val="0070C0"/>
                        </a:solidFill>
                        <a:latin typeface="NikoshBAN" pitchFamily="2" charset="0"/>
                        <a:cs typeface="NikoshBAN" pitchFamily="2"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270759">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35698951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09600" y="1295400"/>
            <a:ext cx="7772400" cy="1905000"/>
          </a:xfrm>
        </p:spPr>
        <p:txBody>
          <a:bodyPr>
            <a:noAutofit/>
          </a:bodyPr>
          <a:lstStyle/>
          <a:p>
            <a:pPr marL="182880" indent="0" algn="ctr">
              <a:buNone/>
            </a:pPr>
            <a:r>
              <a:rPr lang="bn-BD" sz="6600" b="1" u="sng" dirty="0" smtClean="0">
                <a:solidFill>
                  <a:srgbClr val="FF0000"/>
                </a:solidFill>
                <a:latin typeface="NikoshBAN" pitchFamily="2" charset="0"/>
                <a:cs typeface="NikoshBAN" pitchFamily="2" charset="0"/>
              </a:rPr>
              <a:t>দলীয় কাজ </a:t>
            </a:r>
            <a:r>
              <a:rPr lang="bn-BD" b="0" dirty="0" smtClean="0">
                <a:latin typeface="NikoshBAN" pitchFamily="2" charset="0"/>
                <a:cs typeface="NikoshBAN" pitchFamily="2" charset="0"/>
              </a:rPr>
              <a:t/>
            </a:r>
            <a:br>
              <a:rPr lang="bn-BD" b="0" dirty="0" smtClean="0">
                <a:latin typeface="NikoshBAN" pitchFamily="2" charset="0"/>
                <a:cs typeface="NikoshBAN" pitchFamily="2" charset="0"/>
              </a:rPr>
            </a:br>
            <a:r>
              <a:rPr lang="bn-BD" b="0" dirty="0" smtClean="0">
                <a:latin typeface="NikoshBAN" pitchFamily="2" charset="0"/>
                <a:cs typeface="NikoshBAN" pitchFamily="2" charset="0"/>
              </a:rPr>
              <a:t>                                    </a:t>
            </a:r>
            <a:endParaRPr lang="en-US" b="0" dirty="0">
              <a:solidFill>
                <a:srgbClr val="7030A0"/>
              </a:solidFill>
              <a:latin typeface="NikoshBAN" pitchFamily="2" charset="0"/>
              <a:cs typeface="NikoshBAN" pitchFamily="2" charset="0"/>
            </a:endParaRPr>
          </a:p>
        </p:txBody>
      </p:sp>
      <p:sp>
        <p:nvSpPr>
          <p:cNvPr id="2" name="Subtitle 1"/>
          <p:cNvSpPr>
            <a:spLocks noGrp="1"/>
          </p:cNvSpPr>
          <p:nvPr>
            <p:ph sz="quarter" idx="1"/>
          </p:nvPr>
        </p:nvSpPr>
        <p:spPr>
          <a:xfrm>
            <a:off x="838200" y="3276600"/>
            <a:ext cx="7772400" cy="1295400"/>
          </a:xfrm>
        </p:spPr>
        <p:txBody>
          <a:bodyPr>
            <a:noAutofit/>
          </a:bodyPr>
          <a:lstStyle/>
          <a:p>
            <a:pPr marL="0" indent="0" algn="ctr">
              <a:buNone/>
            </a:pPr>
            <a:r>
              <a:rPr lang="bn-BD" sz="5400" dirty="0" smtClean="0">
                <a:solidFill>
                  <a:srgbClr val="00B0F0"/>
                </a:solidFill>
                <a:latin typeface="NikoshBAN" pitchFamily="2" charset="0"/>
                <a:cs typeface="NikoshBAN" pitchFamily="2" charset="0"/>
              </a:rPr>
              <a:t>খতিয়ানের বৈশিষ্ট্যগুলো লেখ।</a:t>
            </a:r>
            <a:endParaRPr lang="en-US" sz="5400" dirty="0">
              <a:solidFill>
                <a:srgbClr val="00B0F0"/>
              </a:solidFill>
              <a:latin typeface="NikoshBAN" pitchFamily="2" charset="0"/>
              <a:cs typeface="NikoshBAN" pitchFamily="2" charset="0"/>
            </a:endParaRPr>
          </a:p>
        </p:txBody>
      </p:sp>
    </p:spTree>
    <p:extLst>
      <p:ext uri="{BB962C8B-B14F-4D97-AF65-F5344CB8AC3E}">
        <p14:creationId xmlns:p14="http://schemas.microsoft.com/office/powerpoint/2010/main" val="2805149936"/>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91888" y="821506"/>
            <a:ext cx="8839200" cy="4093428"/>
          </a:xfrm>
          <a:prstGeom prst="rect">
            <a:avLst/>
          </a:prstGeom>
          <a:noFill/>
        </p:spPr>
        <p:txBody>
          <a:bodyPr wrap="square" rtlCol="0">
            <a:spAutoFit/>
          </a:bodyPr>
          <a:lstStyle/>
          <a:p>
            <a:pPr algn="ctr"/>
            <a:r>
              <a:rPr lang="bn-BD" sz="6000" dirty="0" smtClean="0">
                <a:latin typeface="NikoshBAN" pitchFamily="2" charset="0"/>
                <a:cs typeface="NikoshBAN" pitchFamily="2" charset="0"/>
              </a:rPr>
              <a:t>   </a:t>
            </a:r>
            <a:r>
              <a:rPr lang="bn-BD" sz="5400" dirty="0" smtClean="0">
                <a:solidFill>
                  <a:srgbClr val="00B050"/>
                </a:solidFill>
                <a:latin typeface="NikoshBAN" pitchFamily="2" charset="0"/>
                <a:cs typeface="NikoshBAN" pitchFamily="2" charset="0"/>
              </a:rPr>
              <a:t>লেনদেন</a:t>
            </a:r>
          </a:p>
          <a:p>
            <a:pPr algn="ctr"/>
            <a:endParaRPr lang="bn-BD" sz="4000" dirty="0">
              <a:latin typeface="NikoshBAN" pitchFamily="2" charset="0"/>
              <a:cs typeface="NikoshBAN" pitchFamily="2" charset="0"/>
            </a:endParaRPr>
          </a:p>
          <a:p>
            <a:r>
              <a:rPr lang="bn-BD" sz="4800" dirty="0" smtClean="0">
                <a:solidFill>
                  <a:srgbClr val="00B050"/>
                </a:solidFill>
                <a:latin typeface="NikoshBAN" pitchFamily="2" charset="0"/>
                <a:cs typeface="NikoshBAN" pitchFamily="2" charset="0"/>
              </a:rPr>
              <a:t>জাবেদা</a:t>
            </a:r>
            <a:r>
              <a:rPr lang="bn-BD" sz="4000" dirty="0" smtClean="0">
                <a:solidFill>
                  <a:srgbClr val="00B050"/>
                </a:solidFill>
                <a:latin typeface="NikoshBAN" pitchFamily="2" charset="0"/>
                <a:cs typeface="NikoshBAN" pitchFamily="2" charset="0"/>
              </a:rPr>
              <a:t> </a:t>
            </a:r>
            <a:r>
              <a:rPr lang="bn-BD" sz="4000" dirty="0" smtClean="0">
                <a:latin typeface="NikoshBAN" pitchFamily="2" charset="0"/>
                <a:cs typeface="NikoshBAN" pitchFamily="2" charset="0"/>
              </a:rPr>
              <a:t>       </a:t>
            </a:r>
            <a:r>
              <a:rPr lang="bn-BD" sz="4000" dirty="0" smtClean="0">
                <a:solidFill>
                  <a:srgbClr val="FF0000"/>
                </a:solidFill>
                <a:latin typeface="NikoshBAN" pitchFamily="2" charset="0"/>
                <a:cs typeface="NikoshBAN" pitchFamily="2" charset="0"/>
              </a:rPr>
              <a:t> </a:t>
            </a:r>
            <a:r>
              <a:rPr lang="bn-BD" sz="7200" b="1" dirty="0" smtClean="0">
                <a:solidFill>
                  <a:srgbClr val="FF0000"/>
                </a:solidFill>
                <a:latin typeface="NikoshBAN" pitchFamily="2" charset="0"/>
                <a:cs typeface="NikoshBAN" pitchFamily="2" charset="0"/>
              </a:rPr>
              <a:t>খতিয়ান</a:t>
            </a:r>
            <a:r>
              <a:rPr lang="bn-BD" sz="6000" b="1" dirty="0" smtClean="0">
                <a:solidFill>
                  <a:srgbClr val="FF0000"/>
                </a:solidFill>
                <a:latin typeface="NikoshBAN" pitchFamily="2" charset="0"/>
                <a:cs typeface="NikoshBAN" pitchFamily="2" charset="0"/>
              </a:rPr>
              <a:t> </a:t>
            </a:r>
            <a:r>
              <a:rPr lang="bn-BD" sz="4000" dirty="0" smtClean="0">
                <a:solidFill>
                  <a:srgbClr val="FF0000"/>
                </a:solidFill>
                <a:latin typeface="NikoshBAN" pitchFamily="2" charset="0"/>
                <a:cs typeface="NikoshBAN" pitchFamily="2" charset="0"/>
              </a:rPr>
              <a:t>     </a:t>
            </a:r>
          </a:p>
          <a:p>
            <a:pPr algn="ctr"/>
            <a:endParaRPr lang="bn-BD" sz="4000" dirty="0" smtClean="0">
              <a:latin typeface="NikoshBAN" pitchFamily="2" charset="0"/>
              <a:cs typeface="NikoshBAN" pitchFamily="2" charset="0"/>
            </a:endParaRPr>
          </a:p>
          <a:p>
            <a:r>
              <a:rPr lang="bn-BD" sz="4800" dirty="0" smtClean="0">
                <a:solidFill>
                  <a:srgbClr val="00B050"/>
                </a:solidFill>
                <a:latin typeface="NikoshBAN" pitchFamily="2" charset="0"/>
                <a:cs typeface="NikoshBAN" pitchFamily="2" charset="0"/>
              </a:rPr>
              <a:t>            </a:t>
            </a:r>
            <a:r>
              <a:rPr lang="bn-BD" sz="4400" dirty="0" smtClean="0">
                <a:solidFill>
                  <a:srgbClr val="00B050"/>
                </a:solidFill>
                <a:latin typeface="NikoshBAN" pitchFamily="2" charset="0"/>
                <a:cs typeface="NikoshBAN" pitchFamily="2" charset="0"/>
              </a:rPr>
              <a:t>রেওয়ামিল</a:t>
            </a:r>
            <a:r>
              <a:rPr lang="bn-BD" sz="3600" dirty="0" smtClean="0">
                <a:solidFill>
                  <a:srgbClr val="00B050"/>
                </a:solidFill>
                <a:latin typeface="NikoshBAN" pitchFamily="2" charset="0"/>
                <a:cs typeface="NikoshBAN" pitchFamily="2" charset="0"/>
              </a:rPr>
              <a:t> </a:t>
            </a:r>
            <a:r>
              <a:rPr lang="bn-BD" sz="4000" dirty="0" smtClean="0">
                <a:solidFill>
                  <a:srgbClr val="00B050"/>
                </a:solidFill>
                <a:latin typeface="NikoshBAN" pitchFamily="2" charset="0"/>
                <a:cs typeface="NikoshBAN" pitchFamily="2" charset="0"/>
              </a:rPr>
              <a:t>              </a:t>
            </a:r>
            <a:r>
              <a:rPr lang="bn-BD" sz="3600" dirty="0" smtClean="0">
                <a:solidFill>
                  <a:srgbClr val="00B050"/>
                </a:solidFill>
                <a:latin typeface="NikoshBAN" pitchFamily="2" charset="0"/>
                <a:cs typeface="NikoshBAN" pitchFamily="2" charset="0"/>
              </a:rPr>
              <a:t>আর্থিক বিবরণী</a:t>
            </a:r>
            <a:endParaRPr lang="en-US" sz="2800" dirty="0">
              <a:solidFill>
                <a:srgbClr val="00B050"/>
              </a:solidFill>
              <a:latin typeface="NikoshBAN" pitchFamily="2" charset="0"/>
              <a:cs typeface="NikoshBAN" pitchFamily="2" charset="0"/>
            </a:endParaRPr>
          </a:p>
        </p:txBody>
      </p:sp>
      <p:sp>
        <p:nvSpPr>
          <p:cNvPr id="11" name="Right Arrow 10"/>
          <p:cNvSpPr/>
          <p:nvPr/>
        </p:nvSpPr>
        <p:spPr>
          <a:xfrm>
            <a:off x="1981200" y="2718237"/>
            <a:ext cx="901917"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3068184" y="2982508"/>
            <a:ext cx="215900" cy="10105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4266437" y="4136571"/>
            <a:ext cx="15240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7839090">
            <a:off x="3742294" y="1642895"/>
            <a:ext cx="1078625" cy="2445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9148274">
            <a:off x="1405113" y="1785701"/>
            <a:ext cx="2525505"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335801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381000" y="1371600"/>
            <a:ext cx="8305800" cy="4524315"/>
          </a:xfrm>
          <a:prstGeom prst="rect">
            <a:avLst/>
          </a:prstGeom>
          <a:noFill/>
        </p:spPr>
        <p:txBody>
          <a:bodyPr wrap="square" rtlCol="0">
            <a:spAutoFit/>
          </a:bodyPr>
          <a:lstStyle/>
          <a:p>
            <a:pPr algn="just"/>
            <a:r>
              <a:rPr lang="bn-BD" sz="4000" dirty="0" smtClean="0">
                <a:latin typeface="NikoshBAN" pitchFamily="2" charset="0"/>
                <a:cs typeface="NikoshBAN" pitchFamily="2" charset="0"/>
              </a:rPr>
              <a:t>   </a:t>
            </a:r>
            <a:r>
              <a:rPr lang="bn-BD" sz="4800" dirty="0" smtClean="0">
                <a:solidFill>
                  <a:srgbClr val="00B050"/>
                </a:solidFill>
                <a:latin typeface="NikoshBAN" pitchFamily="2" charset="0"/>
                <a:cs typeface="NikoshBAN" pitchFamily="2" charset="0"/>
              </a:rPr>
              <a:t>খতিয়ান হতে মোট আয়, মোট ব্যয়, মোট সম্পদ ও মোট দায় সম্পর্কে ধারনা পাওয়া যায়। খতিয়ান উদ্বৃত্ত দ্বারা রেওয়ামিল ও আর্থিক বিবরণী তৈরী করা হয়। এজন্য ‘</a:t>
            </a:r>
            <a:r>
              <a:rPr lang="bn-BD" sz="4800" dirty="0" smtClean="0">
                <a:solidFill>
                  <a:srgbClr val="7030A0"/>
                </a:solidFill>
                <a:latin typeface="NikoshBAN" pitchFamily="2" charset="0"/>
                <a:cs typeface="NikoshBAN" pitchFamily="2" charset="0"/>
              </a:rPr>
              <a:t>খতিয়ানকে সকল বইয়ের রাজা</a:t>
            </a:r>
            <a:r>
              <a:rPr lang="en-US" sz="4800" dirty="0" smtClean="0">
                <a:solidFill>
                  <a:srgbClr val="00B050"/>
                </a:solidFill>
                <a:latin typeface="NikoshBAN" pitchFamily="2" charset="0"/>
                <a:cs typeface="NikoshBAN" pitchFamily="2" charset="0"/>
              </a:rPr>
              <a:t>’</a:t>
            </a:r>
            <a:r>
              <a:rPr lang="bn-BD" sz="4800" dirty="0" smtClean="0">
                <a:solidFill>
                  <a:srgbClr val="00B050"/>
                </a:solidFill>
                <a:latin typeface="NikoshBAN" pitchFamily="2" charset="0"/>
                <a:cs typeface="NikoshBAN" pitchFamily="2" charset="0"/>
              </a:rPr>
              <a:t> বলা হয়।</a:t>
            </a:r>
            <a:endParaRPr lang="en-US" sz="4800"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3672016856"/>
      </p:ext>
    </p:extLst>
  </p:cSld>
  <p:clrMapOvr>
    <a:masterClrMapping/>
  </p:clrMapOvr>
  <mc:AlternateContent xmlns:mc="http://schemas.openxmlformats.org/markup-compatibility/2006" xmlns:p14="http://schemas.microsoft.com/office/powerpoint/2010/main">
    <mc:Choice Requires="p14">
      <p:transition spd="slow" p14:dur="3900">
        <p14:glitter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pattFill prst="lgCheck">
          <a:fgClr>
            <a:schemeClr val="accent6">
              <a:lumMod val="20000"/>
              <a:lumOff val="80000"/>
            </a:schemeClr>
          </a:fgClr>
          <a:bgClr>
            <a:schemeClr val="accent6">
              <a:lumMod val="40000"/>
              <a:lumOff val="60000"/>
            </a:schemeClr>
          </a:bgClr>
        </a:patt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38200" y="914400"/>
            <a:ext cx="7467600" cy="1295400"/>
          </a:xfrm>
        </p:spPr>
        <p:txBody>
          <a:bodyPr>
            <a:normAutofit fontScale="90000"/>
          </a:bodyPr>
          <a:lstStyle/>
          <a:p>
            <a:pPr marL="182880" indent="0" algn="ctr">
              <a:buNone/>
            </a:pPr>
            <a:r>
              <a:rPr lang="en-US" sz="4900" b="1" u="sng" dirty="0" smtClean="0">
                <a:solidFill>
                  <a:srgbClr val="FF0000"/>
                </a:solidFill>
                <a:latin typeface="NikoshBAN" pitchFamily="2" charset="0"/>
                <a:cs typeface="NikoshBAN" pitchFamily="2" charset="0"/>
              </a:rPr>
              <a:t/>
            </a:r>
            <a:br>
              <a:rPr lang="en-US" sz="4900" b="1" u="sng" dirty="0" smtClean="0">
                <a:solidFill>
                  <a:srgbClr val="FF0000"/>
                </a:solidFill>
                <a:latin typeface="NikoshBAN" pitchFamily="2" charset="0"/>
                <a:cs typeface="NikoshBAN" pitchFamily="2" charset="0"/>
              </a:rPr>
            </a:br>
            <a:r>
              <a:rPr lang="en-US" sz="4900" b="1" u="sng" dirty="0">
                <a:solidFill>
                  <a:srgbClr val="FF0000"/>
                </a:solidFill>
                <a:latin typeface="NikoshBAN" pitchFamily="2" charset="0"/>
                <a:cs typeface="NikoshBAN" pitchFamily="2" charset="0"/>
              </a:rPr>
              <a:t/>
            </a:r>
            <a:br>
              <a:rPr lang="en-US" sz="4900" b="1" u="sng" dirty="0">
                <a:solidFill>
                  <a:srgbClr val="FF0000"/>
                </a:solidFill>
                <a:latin typeface="NikoshBAN" pitchFamily="2" charset="0"/>
                <a:cs typeface="NikoshBAN" pitchFamily="2" charset="0"/>
              </a:rPr>
            </a:br>
            <a:r>
              <a:rPr lang="en-US" sz="4900" b="1" u="sng" dirty="0" smtClean="0">
                <a:solidFill>
                  <a:srgbClr val="FF0000"/>
                </a:solidFill>
                <a:latin typeface="NikoshBAN" pitchFamily="2" charset="0"/>
                <a:cs typeface="NikoshBAN" pitchFamily="2" charset="0"/>
              </a:rPr>
              <a:t/>
            </a:r>
            <a:br>
              <a:rPr lang="en-US" sz="4900" b="1" u="sng" dirty="0" smtClean="0">
                <a:solidFill>
                  <a:srgbClr val="FF0000"/>
                </a:solidFill>
                <a:latin typeface="NikoshBAN" pitchFamily="2" charset="0"/>
                <a:cs typeface="NikoshBAN" pitchFamily="2" charset="0"/>
              </a:rPr>
            </a:br>
            <a:r>
              <a:rPr lang="bn-BD" sz="4900" b="1" u="sng" dirty="0" smtClean="0">
                <a:solidFill>
                  <a:srgbClr val="FF0000"/>
                </a:solidFill>
                <a:latin typeface="NikoshBAN" pitchFamily="2" charset="0"/>
                <a:cs typeface="NikoshBAN" pitchFamily="2" charset="0"/>
              </a:rPr>
              <a:t>জোড়ায় কাজ </a:t>
            </a:r>
            <a:r>
              <a:rPr lang="en-US" sz="4900" b="1" u="sng" dirty="0" smtClean="0">
                <a:solidFill>
                  <a:srgbClr val="FF0000"/>
                </a:solidFill>
                <a:latin typeface="NikoshBAN" pitchFamily="2" charset="0"/>
                <a:cs typeface="NikoshBAN" pitchFamily="2" charset="0"/>
              </a:rPr>
              <a:t>:</a:t>
            </a:r>
            <a:r>
              <a:rPr lang="en-US" sz="2700" b="1" u="sng" dirty="0" smtClean="0">
                <a:solidFill>
                  <a:srgbClr val="FF0000"/>
                </a:solidFill>
                <a:latin typeface="NikoshBAN" pitchFamily="2" charset="0"/>
                <a:cs typeface="NikoshBAN" pitchFamily="2" charset="0"/>
              </a:rPr>
              <a:t/>
            </a:r>
            <a:br>
              <a:rPr lang="en-US" sz="2700" b="1" u="sng" dirty="0" smtClean="0">
                <a:solidFill>
                  <a:srgbClr val="FF0000"/>
                </a:solidFill>
                <a:latin typeface="NikoshBAN" pitchFamily="2" charset="0"/>
                <a:cs typeface="NikoshBAN" pitchFamily="2" charset="0"/>
              </a:rPr>
            </a:br>
            <a:r>
              <a:rPr lang="en-US" sz="4000" dirty="0">
                <a:solidFill>
                  <a:srgbClr val="0070C0"/>
                </a:solidFill>
                <a:latin typeface="NikoshBAN" pitchFamily="2" charset="0"/>
                <a:cs typeface="NikoshBAN" pitchFamily="2" charset="0"/>
              </a:rPr>
              <a:t> </a:t>
            </a:r>
            <a:r>
              <a:rPr lang="en-US" sz="4000" dirty="0" smtClean="0">
                <a:solidFill>
                  <a:srgbClr val="0070C0"/>
                </a:solidFill>
                <a:latin typeface="NikoshBAN" pitchFamily="2" charset="0"/>
                <a:cs typeface="NikoshBAN" pitchFamily="2" charset="0"/>
              </a:rPr>
              <a:t>     </a:t>
            </a:r>
            <a:r>
              <a:rPr lang="bn-BD" sz="4000" dirty="0" smtClean="0">
                <a:solidFill>
                  <a:srgbClr val="0070C0"/>
                </a:solidFill>
                <a:latin typeface="NikoshBAN" pitchFamily="2" charset="0"/>
                <a:cs typeface="NikoshBAN" pitchFamily="2" charset="0"/>
              </a:rPr>
              <a:t>                    </a:t>
            </a:r>
            <a:endParaRPr lang="en-US" dirty="0">
              <a:solidFill>
                <a:srgbClr val="00B0F0"/>
              </a:solidFill>
              <a:latin typeface="NikoshBAN" pitchFamily="2" charset="0"/>
              <a:cs typeface="NikoshBAN" pitchFamily="2" charset="0"/>
            </a:endParaRPr>
          </a:p>
        </p:txBody>
      </p:sp>
      <p:sp>
        <p:nvSpPr>
          <p:cNvPr id="2" name="Subtitle 1"/>
          <p:cNvSpPr>
            <a:spLocks noGrp="1"/>
          </p:cNvSpPr>
          <p:nvPr>
            <p:ph sz="quarter" idx="1"/>
          </p:nvPr>
        </p:nvSpPr>
        <p:spPr>
          <a:xfrm>
            <a:off x="228600" y="3048000"/>
            <a:ext cx="8610600" cy="1676400"/>
          </a:xfrm>
        </p:spPr>
        <p:txBody>
          <a:bodyPr>
            <a:noAutofit/>
          </a:bodyPr>
          <a:lstStyle/>
          <a:p>
            <a:pPr marL="0" indent="0" algn="ctr">
              <a:buNone/>
            </a:pPr>
            <a:r>
              <a:rPr lang="bn-BD" sz="4400" dirty="0" smtClean="0">
                <a:solidFill>
                  <a:srgbClr val="7030A0"/>
                </a:solidFill>
                <a:latin typeface="NikoshBAN" pitchFamily="2" charset="0"/>
                <a:cs typeface="NikoshBAN" pitchFamily="2" charset="0"/>
              </a:rPr>
              <a:t>জাবেদা ও খতিয়ানের ০২টি পার্থক্য লেখ।</a:t>
            </a:r>
            <a:endParaRPr lang="en-US" sz="4400"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41340799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a:gsLst>
            <a:gs pos="91660">
              <a:schemeClr val="bg2">
                <a:lumMod val="90000"/>
              </a:schemeClr>
            </a:gs>
            <a:gs pos="53000">
              <a:schemeClr val="accent3"/>
            </a:gs>
            <a:gs pos="0">
              <a:schemeClr val="accent1">
                <a:tint val="66000"/>
                <a:satMod val="160000"/>
              </a:schemeClr>
            </a:gs>
            <a:gs pos="34000">
              <a:schemeClr val="accent1">
                <a:tint val="44500"/>
                <a:satMod val="160000"/>
              </a:schemeClr>
            </a:gs>
            <a:gs pos="100000">
              <a:schemeClr val="accent1">
                <a:tint val="23500"/>
                <a:satMod val="160000"/>
              </a:schemeClr>
            </a:gs>
          </a:gsLst>
          <a:lin ang="13500000" scaled="1"/>
        </a:gradFill>
        <a:effectLst/>
      </p:bgPr>
    </p:bg>
    <p:spTree>
      <p:nvGrpSpPr>
        <p:cNvPr id="1" name=""/>
        <p:cNvGrpSpPr/>
        <p:nvPr/>
      </p:nvGrpSpPr>
      <p:grpSpPr>
        <a:xfrm>
          <a:off x="0" y="0"/>
          <a:ext cx="0" cy="0"/>
          <a:chOff x="0" y="0"/>
          <a:chExt cx="0" cy="0"/>
        </a:xfrm>
      </p:grpSpPr>
      <p:sp>
        <p:nvSpPr>
          <p:cNvPr id="2" name="TextBox 1"/>
          <p:cNvSpPr txBox="1"/>
          <p:nvPr/>
        </p:nvSpPr>
        <p:spPr>
          <a:xfrm>
            <a:off x="322942" y="781166"/>
            <a:ext cx="8534399" cy="5262979"/>
          </a:xfrm>
          <a:prstGeom prst="rect">
            <a:avLst/>
          </a:prstGeom>
          <a:noFill/>
        </p:spPr>
        <p:txBody>
          <a:bodyPr wrap="square" rtlCol="0">
            <a:spAutoFit/>
          </a:bodyPr>
          <a:lstStyle/>
          <a:p>
            <a:pPr algn="just"/>
            <a:r>
              <a:rPr lang="bn-BD" sz="4000" dirty="0" smtClean="0">
                <a:solidFill>
                  <a:schemeClr val="accent2"/>
                </a:solidFill>
                <a:latin typeface="NikoshBAN" pitchFamily="2" charset="0"/>
                <a:cs typeface="NikoshBAN" pitchFamily="2" charset="0"/>
              </a:rPr>
              <a:t>        </a:t>
            </a:r>
            <a:r>
              <a:rPr lang="bn-BD" sz="4800" dirty="0" smtClean="0">
                <a:solidFill>
                  <a:schemeClr val="accent2"/>
                </a:solidFill>
                <a:latin typeface="NikoshBAN" pitchFamily="2" charset="0"/>
                <a:cs typeface="NikoshBAN" pitchFamily="2" charset="0"/>
              </a:rPr>
              <a:t>জাবেদা হতে লেনদেন খতিয়ানে লেখাকে খতিয়ানভুক্তকরণ বা পোস্টিং বলে। জাবেদার ডেবিট দিকের টাকা একই খতিয়ানের ডেবিট দিকে এবং ক্রেডিট দিকের টাকা একই খতিয়ানের ক্রেডিট দিকে লিখতে হয় তবে বিবরণের ঘরে বিপরীত হিসাবের নাম লেখা হয়।</a:t>
            </a:r>
            <a:endParaRPr lang="en-US" sz="4800" dirty="0">
              <a:solidFill>
                <a:schemeClr val="accent2"/>
              </a:solidFill>
              <a:latin typeface="NikoshBAN" pitchFamily="2" charset="0"/>
              <a:cs typeface="NikoshBAN" pitchFamily="2" charset="0"/>
            </a:endParaRPr>
          </a:p>
        </p:txBody>
      </p:sp>
    </p:spTree>
    <p:extLst>
      <p:ext uri="{BB962C8B-B14F-4D97-AF65-F5344CB8AC3E}">
        <p14:creationId xmlns:p14="http://schemas.microsoft.com/office/powerpoint/2010/main" val="40021843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762000" y="1143000"/>
            <a:ext cx="7772400" cy="1828800"/>
          </a:xfrm>
        </p:spPr>
        <p:txBody>
          <a:bodyPr>
            <a:normAutofit/>
          </a:bodyPr>
          <a:lstStyle/>
          <a:p>
            <a:pPr marL="182880" indent="0" algn="ctr">
              <a:buNone/>
            </a:pPr>
            <a:r>
              <a:rPr lang="bn-BD" sz="6000" b="1" u="sng" dirty="0" smtClean="0">
                <a:solidFill>
                  <a:srgbClr val="FF0000"/>
                </a:solidFill>
                <a:latin typeface="NikoshBAN" pitchFamily="2" charset="0"/>
                <a:cs typeface="NikoshBAN" pitchFamily="2" charset="0"/>
              </a:rPr>
              <a:t>একক </a:t>
            </a:r>
            <a:r>
              <a:rPr lang="bn-BD" sz="6000" b="1" u="sng" dirty="0" smtClean="0">
                <a:solidFill>
                  <a:srgbClr val="FF0000"/>
                </a:solidFill>
                <a:latin typeface="NikoshBAN" pitchFamily="2" charset="0"/>
                <a:cs typeface="NikoshBAN" pitchFamily="2" charset="0"/>
              </a:rPr>
              <a:t>কাজ</a:t>
            </a:r>
            <a:r>
              <a:rPr lang="en-US" sz="6000" b="1" u="sng" dirty="0" smtClean="0">
                <a:solidFill>
                  <a:srgbClr val="FF0000"/>
                </a:solidFill>
                <a:latin typeface="NikoshBAN" pitchFamily="2" charset="0"/>
                <a:cs typeface="NikoshBAN" pitchFamily="2" charset="0"/>
              </a:rPr>
              <a:t> </a:t>
            </a:r>
            <a:r>
              <a:rPr lang="bn-BD" b="0" dirty="0" smtClean="0">
                <a:solidFill>
                  <a:srgbClr val="C00000"/>
                </a:solidFill>
                <a:latin typeface="NikoshBAN" pitchFamily="2" charset="0"/>
                <a:cs typeface="NikoshBAN" pitchFamily="2" charset="0"/>
              </a:rPr>
              <a:t/>
            </a:r>
            <a:br>
              <a:rPr lang="bn-BD" b="0" dirty="0" smtClean="0">
                <a:solidFill>
                  <a:srgbClr val="C00000"/>
                </a:solidFill>
                <a:latin typeface="NikoshBAN" pitchFamily="2" charset="0"/>
                <a:cs typeface="NikoshBAN" pitchFamily="2" charset="0"/>
              </a:rPr>
            </a:br>
            <a:r>
              <a:rPr lang="bn-BD" b="0" dirty="0" smtClean="0">
                <a:solidFill>
                  <a:srgbClr val="C00000"/>
                </a:solidFill>
                <a:latin typeface="NikoshBAN" pitchFamily="2" charset="0"/>
                <a:cs typeface="NikoshBAN" pitchFamily="2" charset="0"/>
              </a:rPr>
              <a:t>                                        </a:t>
            </a:r>
            <a:endParaRPr lang="en-US" b="0" dirty="0">
              <a:solidFill>
                <a:srgbClr val="00B0F0"/>
              </a:solidFill>
              <a:latin typeface="NikoshBAN" pitchFamily="2" charset="0"/>
              <a:cs typeface="NikoshBAN" pitchFamily="2" charset="0"/>
            </a:endParaRPr>
          </a:p>
        </p:txBody>
      </p:sp>
      <p:sp>
        <p:nvSpPr>
          <p:cNvPr id="2" name="Subtitle 1"/>
          <p:cNvSpPr>
            <a:spLocks noGrp="1"/>
          </p:cNvSpPr>
          <p:nvPr>
            <p:ph sz="quarter" idx="1"/>
          </p:nvPr>
        </p:nvSpPr>
        <p:spPr>
          <a:xfrm>
            <a:off x="685800" y="3200400"/>
            <a:ext cx="7924800" cy="1600200"/>
          </a:xfrm>
        </p:spPr>
        <p:txBody>
          <a:bodyPr>
            <a:normAutofit fontScale="70000" lnSpcReduction="20000"/>
          </a:bodyPr>
          <a:lstStyle/>
          <a:p>
            <a:pPr marL="0" indent="0" algn="ctr">
              <a:buNone/>
            </a:pPr>
            <a:r>
              <a:rPr lang="bn-BD" sz="4800" dirty="0" smtClean="0">
                <a:solidFill>
                  <a:srgbClr val="7030A0"/>
                </a:solidFill>
                <a:latin typeface="NikoshBAN" pitchFamily="2" charset="0"/>
                <a:cs typeface="NikoshBAN" pitchFamily="2" charset="0"/>
              </a:rPr>
              <a:t>জাবেদা কর</a:t>
            </a:r>
            <a:r>
              <a:rPr lang="en-US" sz="4800" dirty="0" smtClean="0">
                <a:solidFill>
                  <a:srgbClr val="7030A0"/>
                </a:solidFill>
                <a:latin typeface="NikoshBAN" pitchFamily="2" charset="0"/>
                <a:cs typeface="NikoshBAN" pitchFamily="2" charset="0"/>
              </a:rPr>
              <a:t> </a:t>
            </a:r>
            <a:r>
              <a:rPr lang="en-US" sz="5600" dirty="0" err="1" smtClean="0">
                <a:solidFill>
                  <a:srgbClr val="7030A0"/>
                </a:solidFill>
                <a:latin typeface="SutonnyMJ" pitchFamily="2" charset="0"/>
                <a:cs typeface="SutonnyMJ" pitchFamily="2" charset="0"/>
              </a:rPr>
              <a:t>Ges</a:t>
            </a:r>
            <a:r>
              <a:rPr lang="en-US" sz="5600" dirty="0" smtClean="0">
                <a:solidFill>
                  <a:srgbClr val="7030A0"/>
                </a:solidFill>
                <a:latin typeface="SutonnyMJ" pitchFamily="2" charset="0"/>
                <a:cs typeface="SutonnyMJ" pitchFamily="2" charset="0"/>
              </a:rPr>
              <a:t> </a:t>
            </a:r>
            <a:r>
              <a:rPr lang="en-US" sz="5600" dirty="0" err="1" smtClean="0">
                <a:solidFill>
                  <a:srgbClr val="7030A0"/>
                </a:solidFill>
                <a:latin typeface="SutonnyMJ" pitchFamily="2" charset="0"/>
                <a:cs typeface="SutonnyMJ" pitchFamily="2" charset="0"/>
              </a:rPr>
              <a:t>LwZqv‡b</a:t>
            </a:r>
            <a:r>
              <a:rPr lang="en-US" sz="5600" dirty="0">
                <a:solidFill>
                  <a:srgbClr val="7030A0"/>
                </a:solidFill>
                <a:latin typeface="SutonnyMJ" pitchFamily="2" charset="0"/>
                <a:cs typeface="SutonnyMJ" pitchFamily="2" charset="0"/>
              </a:rPr>
              <a:t> </a:t>
            </a:r>
            <a:r>
              <a:rPr lang="en-US" sz="5600" dirty="0" smtClean="0">
                <a:solidFill>
                  <a:srgbClr val="7030A0"/>
                </a:solidFill>
                <a:latin typeface="SutonnyMJ" pitchFamily="2" charset="0"/>
                <a:cs typeface="SutonnyMJ" pitchFamily="2" charset="0"/>
              </a:rPr>
              <a:t>†</a:t>
            </a:r>
            <a:r>
              <a:rPr lang="en-US" sz="5600" dirty="0" err="1" smtClean="0">
                <a:solidFill>
                  <a:srgbClr val="7030A0"/>
                </a:solidFill>
                <a:latin typeface="SutonnyMJ" pitchFamily="2" charset="0"/>
                <a:cs typeface="SutonnyMJ" pitchFamily="2" charset="0"/>
              </a:rPr>
              <a:t>cvwós</a:t>
            </a:r>
            <a:r>
              <a:rPr lang="en-US" sz="5600" dirty="0">
                <a:solidFill>
                  <a:srgbClr val="7030A0"/>
                </a:solidFill>
                <a:latin typeface="SutonnyMJ" pitchFamily="2" charset="0"/>
                <a:cs typeface="SutonnyMJ" pitchFamily="2" charset="0"/>
              </a:rPr>
              <a:t> </a:t>
            </a:r>
            <a:r>
              <a:rPr lang="en-US" sz="5600" dirty="0" smtClean="0">
                <a:solidFill>
                  <a:srgbClr val="7030A0"/>
                </a:solidFill>
                <a:latin typeface="SutonnyMJ" pitchFamily="2" charset="0"/>
                <a:cs typeface="SutonnyMJ" pitchFamily="2" charset="0"/>
              </a:rPr>
              <a:t>†`</a:t>
            </a:r>
            <a:r>
              <a:rPr lang="en-US" sz="5600" dirty="0" err="1" smtClean="0">
                <a:solidFill>
                  <a:srgbClr val="7030A0"/>
                </a:solidFill>
                <a:latin typeface="SutonnyMJ" pitchFamily="2" charset="0"/>
                <a:cs typeface="SutonnyMJ" pitchFamily="2" charset="0"/>
              </a:rPr>
              <a:t>LvI</a:t>
            </a:r>
            <a:r>
              <a:rPr lang="en-US" sz="4800" dirty="0" smtClean="0">
                <a:solidFill>
                  <a:srgbClr val="7030A0"/>
                </a:solidFill>
                <a:latin typeface="NikoshBAN" pitchFamily="2" charset="0"/>
                <a:cs typeface="NikoshBAN" pitchFamily="2" charset="0"/>
              </a:rPr>
              <a:t>:</a:t>
            </a:r>
            <a:r>
              <a:rPr lang="bn-BD" sz="4800" dirty="0" smtClean="0">
                <a:solidFill>
                  <a:srgbClr val="7030A0"/>
                </a:solidFill>
                <a:latin typeface="NikoshBAN" pitchFamily="2" charset="0"/>
                <a:cs typeface="NikoshBAN" pitchFamily="2" charset="0"/>
              </a:rPr>
              <a:t> </a:t>
            </a:r>
            <a:r>
              <a:rPr lang="en-US" sz="4800" dirty="0" smtClean="0">
                <a:solidFill>
                  <a:srgbClr val="7030A0"/>
                </a:solidFill>
                <a:latin typeface="NikoshBAN" pitchFamily="2" charset="0"/>
                <a:cs typeface="NikoshBAN" pitchFamily="2" charset="0"/>
              </a:rPr>
              <a:t> </a:t>
            </a:r>
            <a:endParaRPr lang="en-US" sz="4800" dirty="0" smtClean="0">
              <a:solidFill>
                <a:srgbClr val="7030A0"/>
              </a:solidFill>
              <a:latin typeface="NikoshBAN" pitchFamily="2" charset="0"/>
              <a:cs typeface="NikoshBAN" pitchFamily="2" charset="0"/>
            </a:endParaRPr>
          </a:p>
          <a:p>
            <a:pPr marL="0" indent="0" algn="ctr">
              <a:buNone/>
            </a:pPr>
            <a:endParaRPr lang="en-US" sz="4800" dirty="0">
              <a:solidFill>
                <a:srgbClr val="7030A0"/>
              </a:solidFill>
              <a:latin typeface="NikoshBAN" pitchFamily="2" charset="0"/>
              <a:cs typeface="NikoshBAN" pitchFamily="2" charset="0"/>
            </a:endParaRPr>
          </a:p>
          <a:p>
            <a:pPr marL="0" indent="0" algn="ctr">
              <a:buNone/>
            </a:pPr>
            <a:r>
              <a:rPr lang="bn-BD" sz="4700" dirty="0" smtClean="0">
                <a:solidFill>
                  <a:srgbClr val="00B050"/>
                </a:solidFill>
                <a:latin typeface="NikoshBAN" pitchFamily="2" charset="0"/>
                <a:cs typeface="NikoshBAN" pitchFamily="2" charset="0"/>
              </a:rPr>
              <a:t>বিজ্ঞাপন </a:t>
            </a:r>
            <a:r>
              <a:rPr lang="bn-BD" sz="4700" dirty="0" smtClean="0">
                <a:solidFill>
                  <a:srgbClr val="00B050"/>
                </a:solidFill>
                <a:latin typeface="NikoshBAN" pitchFamily="2" charset="0"/>
                <a:cs typeface="NikoshBAN" pitchFamily="2" charset="0"/>
              </a:rPr>
              <a:t>খরচ ৫০০ টাকা।</a:t>
            </a:r>
            <a:endParaRPr lang="en-US" sz="4700"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716651634"/>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down)">
                                      <p:cBhvr>
                                        <p:cTn id="25" dur="580">
                                          <p:stCondLst>
                                            <p:cond delay="0"/>
                                          </p:stCondLst>
                                        </p:cTn>
                                        <p:tgtEl>
                                          <p:spTgt spid="2">
                                            <p:txEl>
                                              <p:pRg st="0" end="0"/>
                                            </p:txEl>
                                          </p:spTgt>
                                        </p:tgtEl>
                                      </p:cBhvr>
                                    </p:animEffect>
                                    <p:anim calcmode="lin" valueType="num">
                                      <p:cBhvr>
                                        <p:cTn id="26"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0" end="0"/>
                                            </p:txEl>
                                          </p:spTgt>
                                        </p:tgtEl>
                                      </p:cBhvr>
                                      <p:to x="100000" y="60000"/>
                                    </p:animScale>
                                    <p:animScale>
                                      <p:cBhvr>
                                        <p:cTn id="32" dur="166" decel="50000">
                                          <p:stCondLst>
                                            <p:cond delay="676"/>
                                          </p:stCondLst>
                                        </p:cTn>
                                        <p:tgtEl>
                                          <p:spTgt spid="2">
                                            <p:txEl>
                                              <p:pRg st="0" end="0"/>
                                            </p:txEl>
                                          </p:spTgt>
                                        </p:tgtEl>
                                      </p:cBhvr>
                                      <p:to x="100000" y="100000"/>
                                    </p:animScale>
                                    <p:animScale>
                                      <p:cBhvr>
                                        <p:cTn id="33" dur="26">
                                          <p:stCondLst>
                                            <p:cond delay="1312"/>
                                          </p:stCondLst>
                                        </p:cTn>
                                        <p:tgtEl>
                                          <p:spTgt spid="2">
                                            <p:txEl>
                                              <p:pRg st="0" end="0"/>
                                            </p:txEl>
                                          </p:spTgt>
                                        </p:tgtEl>
                                      </p:cBhvr>
                                      <p:to x="100000" y="80000"/>
                                    </p:animScale>
                                    <p:animScale>
                                      <p:cBhvr>
                                        <p:cTn id="34" dur="166" decel="50000">
                                          <p:stCondLst>
                                            <p:cond delay="1338"/>
                                          </p:stCondLst>
                                        </p:cTn>
                                        <p:tgtEl>
                                          <p:spTgt spid="2">
                                            <p:txEl>
                                              <p:pRg st="0" end="0"/>
                                            </p:txEl>
                                          </p:spTgt>
                                        </p:tgtEl>
                                      </p:cBhvr>
                                      <p:to x="100000" y="100000"/>
                                    </p:animScale>
                                    <p:animScale>
                                      <p:cBhvr>
                                        <p:cTn id="35" dur="26">
                                          <p:stCondLst>
                                            <p:cond delay="1642"/>
                                          </p:stCondLst>
                                        </p:cTn>
                                        <p:tgtEl>
                                          <p:spTgt spid="2">
                                            <p:txEl>
                                              <p:pRg st="0" end="0"/>
                                            </p:txEl>
                                          </p:spTgt>
                                        </p:tgtEl>
                                      </p:cBhvr>
                                      <p:to x="100000" y="90000"/>
                                    </p:animScale>
                                    <p:animScale>
                                      <p:cBhvr>
                                        <p:cTn id="36" dur="166" decel="50000">
                                          <p:stCondLst>
                                            <p:cond delay="1668"/>
                                          </p:stCondLst>
                                        </p:cTn>
                                        <p:tgtEl>
                                          <p:spTgt spid="2">
                                            <p:txEl>
                                              <p:pRg st="0" end="0"/>
                                            </p:txEl>
                                          </p:spTgt>
                                        </p:tgtEl>
                                      </p:cBhvr>
                                      <p:to x="100000" y="100000"/>
                                    </p:animScale>
                                    <p:animScale>
                                      <p:cBhvr>
                                        <p:cTn id="37" dur="26">
                                          <p:stCondLst>
                                            <p:cond delay="1808"/>
                                          </p:stCondLst>
                                        </p:cTn>
                                        <p:tgtEl>
                                          <p:spTgt spid="2">
                                            <p:txEl>
                                              <p:pRg st="0" end="0"/>
                                            </p:txEl>
                                          </p:spTgt>
                                        </p:tgtEl>
                                      </p:cBhvr>
                                      <p:to x="100000" y="95000"/>
                                    </p:animScale>
                                    <p:animScale>
                                      <p:cBhvr>
                                        <p:cTn id="38" dur="166" decel="50000">
                                          <p:stCondLst>
                                            <p:cond delay="1834"/>
                                          </p:stCondLst>
                                        </p:cTn>
                                        <p:tgtEl>
                                          <p:spTgt spid="2">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52400" y="134648"/>
            <a:ext cx="8839200" cy="5816977"/>
          </a:xfrm>
          <a:prstGeom prst="rect">
            <a:avLst/>
          </a:prstGeom>
          <a:noFill/>
        </p:spPr>
        <p:txBody>
          <a:bodyPr wrap="square" rtlCol="0">
            <a:spAutoFit/>
          </a:bodyPr>
          <a:lstStyle/>
          <a:p>
            <a:r>
              <a:rPr lang="bn-BD" sz="2400" dirty="0" smtClean="0">
                <a:solidFill>
                  <a:srgbClr val="00B050"/>
                </a:solidFill>
                <a:latin typeface="NikoshBAN" pitchFamily="2" charset="0"/>
                <a:cs typeface="NikoshBAN" pitchFamily="2" charset="0"/>
              </a:rPr>
              <a:t>জাবেদার উত্তর </a:t>
            </a:r>
            <a:r>
              <a:rPr lang="en-US" sz="2400" dirty="0" smtClean="0">
                <a:latin typeface="NikoshBAN" pitchFamily="2" charset="0"/>
                <a:cs typeface="NikoshBAN" pitchFamily="2" charset="0"/>
              </a:rPr>
              <a:t>: </a:t>
            </a:r>
            <a:r>
              <a:rPr lang="bn-BD" sz="2400" dirty="0" smtClean="0">
                <a:solidFill>
                  <a:srgbClr val="00B0F0"/>
                </a:solidFill>
                <a:latin typeface="NikoshBAN" pitchFamily="2" charset="0"/>
                <a:cs typeface="NikoshBAN" pitchFamily="2" charset="0"/>
              </a:rPr>
              <a:t>বিজ্ঞাপন হিসাব    ডেবিট      ৫০০</a:t>
            </a:r>
          </a:p>
          <a:p>
            <a:r>
              <a:rPr lang="bn-BD" sz="2400" dirty="0">
                <a:solidFill>
                  <a:srgbClr val="00B0F0"/>
                </a:solidFill>
                <a:latin typeface="NikoshBAN" pitchFamily="2" charset="0"/>
                <a:cs typeface="NikoshBAN" pitchFamily="2" charset="0"/>
              </a:rPr>
              <a:t>	</a:t>
            </a:r>
            <a:r>
              <a:rPr lang="bn-BD" sz="2400" dirty="0" smtClean="0">
                <a:solidFill>
                  <a:srgbClr val="00B0F0"/>
                </a:solidFill>
                <a:latin typeface="NikoshBAN" pitchFamily="2" charset="0"/>
                <a:cs typeface="NikoshBAN" pitchFamily="2" charset="0"/>
              </a:rPr>
              <a:t>		 নগদান হিসাব     ক্রেডিট  </a:t>
            </a:r>
            <a:r>
              <a:rPr lang="bn-BD" sz="2800" dirty="0" smtClean="0">
                <a:solidFill>
                  <a:srgbClr val="00B0F0"/>
                </a:solidFill>
                <a:latin typeface="NikoshBAN" pitchFamily="2" charset="0"/>
                <a:cs typeface="NikoshBAN" pitchFamily="2" charset="0"/>
              </a:rPr>
              <a:t>     ৫০০</a:t>
            </a:r>
          </a:p>
          <a:p>
            <a:r>
              <a:rPr lang="bn-BD" sz="2800" dirty="0" smtClean="0">
                <a:solidFill>
                  <a:srgbClr val="7030A0"/>
                </a:solidFill>
                <a:latin typeface="NikoshBAN" pitchFamily="2" charset="0"/>
                <a:cs typeface="NikoshBAN" pitchFamily="2" charset="0"/>
              </a:rPr>
              <a:t>ডেবিট</a:t>
            </a:r>
            <a:r>
              <a:rPr lang="bn-BD" sz="2800" dirty="0" smtClean="0">
                <a:latin typeface="NikoshBAN" pitchFamily="2" charset="0"/>
                <a:cs typeface="NikoshBAN" pitchFamily="2" charset="0"/>
              </a:rPr>
              <a:t>                       </a:t>
            </a:r>
            <a:r>
              <a:rPr lang="bn-BD" sz="3200" dirty="0" smtClean="0">
                <a:solidFill>
                  <a:srgbClr val="FF0000"/>
                </a:solidFill>
                <a:latin typeface="NikoshBAN" pitchFamily="2" charset="0"/>
                <a:cs typeface="NikoshBAN" pitchFamily="2" charset="0"/>
              </a:rPr>
              <a:t>বিজ্ঞাপন হিসাব </a:t>
            </a:r>
            <a:r>
              <a:rPr lang="bn-BD" sz="4000" dirty="0" smtClean="0">
                <a:solidFill>
                  <a:srgbClr val="FF0000"/>
                </a:solidFill>
                <a:latin typeface="NikoshBAN" pitchFamily="2" charset="0"/>
                <a:cs typeface="NikoshBAN" pitchFamily="2" charset="0"/>
              </a:rPr>
              <a:t>               </a:t>
            </a:r>
            <a:r>
              <a:rPr lang="bn-BD" sz="2800" dirty="0" smtClean="0">
                <a:solidFill>
                  <a:srgbClr val="7030A0"/>
                </a:solidFill>
                <a:latin typeface="NikoshBAN" pitchFamily="2" charset="0"/>
                <a:cs typeface="NikoshBAN" pitchFamily="2" charset="0"/>
              </a:rPr>
              <a:t>ক্রেডিট</a:t>
            </a:r>
            <a:endParaRPr lang="bn-BD" sz="4000" dirty="0" smtClean="0">
              <a:solidFill>
                <a:srgbClr val="7030A0"/>
              </a:solidFill>
              <a:latin typeface="NikoshBAN" pitchFamily="2" charset="0"/>
              <a:cs typeface="NikoshBAN" pitchFamily="2" charset="0"/>
            </a:endParaRPr>
          </a:p>
          <a:p>
            <a:pPr algn="ctr"/>
            <a:endParaRPr lang="bn-BD" sz="4000" dirty="0">
              <a:latin typeface="NikoshBAN" pitchFamily="2" charset="0"/>
              <a:cs typeface="NikoshBAN" pitchFamily="2" charset="0"/>
            </a:endParaRPr>
          </a:p>
          <a:p>
            <a:r>
              <a:rPr lang="bn-BD" sz="4000" dirty="0" smtClean="0">
                <a:latin typeface="NikoshBAN" pitchFamily="2" charset="0"/>
                <a:cs typeface="NikoshBAN" pitchFamily="2" charset="0"/>
              </a:rPr>
              <a:t>    </a:t>
            </a:r>
            <a:endParaRPr lang="en-US" sz="4000" dirty="0" smtClean="0">
              <a:latin typeface="NikoshBAN" pitchFamily="2" charset="0"/>
              <a:cs typeface="NikoshBAN" pitchFamily="2" charset="0"/>
            </a:endParaRPr>
          </a:p>
          <a:p>
            <a:endParaRPr lang="en-US" sz="4000" dirty="0">
              <a:latin typeface="NikoshBAN" pitchFamily="2" charset="0"/>
              <a:cs typeface="NikoshBAN" pitchFamily="2" charset="0"/>
            </a:endParaRPr>
          </a:p>
          <a:p>
            <a:r>
              <a:rPr lang="bn-BD" sz="2800" dirty="0" smtClean="0">
                <a:latin typeface="NikoshBAN" pitchFamily="2" charset="0"/>
                <a:cs typeface="NikoshBAN" pitchFamily="2" charset="0"/>
              </a:rPr>
              <a:t> </a:t>
            </a:r>
            <a:r>
              <a:rPr lang="bn-BD" sz="2800" dirty="0" smtClean="0">
                <a:solidFill>
                  <a:srgbClr val="7030A0"/>
                </a:solidFill>
                <a:latin typeface="NikoshBAN" pitchFamily="2" charset="0"/>
                <a:cs typeface="NikoshBAN" pitchFamily="2" charset="0"/>
              </a:rPr>
              <a:t>ডেবিট </a:t>
            </a:r>
            <a:r>
              <a:rPr lang="bn-BD" sz="2800" dirty="0" smtClean="0">
                <a:latin typeface="NikoshBAN" pitchFamily="2" charset="0"/>
                <a:cs typeface="NikoshBAN" pitchFamily="2" charset="0"/>
              </a:rPr>
              <a:t>                        </a:t>
            </a:r>
            <a:r>
              <a:rPr lang="bn-BD" sz="3200" dirty="0" smtClean="0">
                <a:solidFill>
                  <a:srgbClr val="FF0000"/>
                </a:solidFill>
                <a:latin typeface="NikoshBAN" pitchFamily="2" charset="0"/>
                <a:cs typeface="NikoshBAN" pitchFamily="2" charset="0"/>
              </a:rPr>
              <a:t>নগদান হিসাব</a:t>
            </a:r>
            <a:r>
              <a:rPr lang="bn-BD" sz="4000" dirty="0" smtClean="0">
                <a:solidFill>
                  <a:srgbClr val="FF0000"/>
                </a:solidFill>
                <a:latin typeface="NikoshBAN" pitchFamily="2" charset="0"/>
                <a:cs typeface="NikoshBAN" pitchFamily="2" charset="0"/>
              </a:rPr>
              <a:t>                   </a:t>
            </a:r>
            <a:r>
              <a:rPr lang="bn-BD" sz="2800" dirty="0" smtClean="0">
                <a:solidFill>
                  <a:srgbClr val="7030A0"/>
                </a:solidFill>
                <a:latin typeface="NikoshBAN" pitchFamily="2" charset="0"/>
                <a:cs typeface="NikoshBAN" pitchFamily="2" charset="0"/>
              </a:rPr>
              <a:t>ক্রেডিট</a:t>
            </a:r>
          </a:p>
          <a:p>
            <a:endParaRPr lang="bn-BD" sz="4000" dirty="0">
              <a:latin typeface="NikoshBAN" pitchFamily="2" charset="0"/>
              <a:cs typeface="NikoshBAN" pitchFamily="2" charset="0"/>
            </a:endParaRPr>
          </a:p>
          <a:p>
            <a:endParaRPr lang="bn-BD" sz="4000" dirty="0" smtClean="0">
              <a:latin typeface="NikoshBAN" pitchFamily="2" charset="0"/>
              <a:cs typeface="NikoshBAN" pitchFamily="2" charset="0"/>
            </a:endParaRPr>
          </a:p>
          <a:p>
            <a:endParaRPr lang="bn-BD" sz="4000" dirty="0" smtClean="0">
              <a:latin typeface="NikoshBAN" pitchFamily="2" charset="0"/>
              <a:cs typeface="NikoshBAN"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85394190"/>
              </p:ext>
            </p:extLst>
          </p:nvPr>
        </p:nvGraphicFramePr>
        <p:xfrm>
          <a:off x="533400" y="1905000"/>
          <a:ext cx="8458200" cy="1219200"/>
        </p:xfrm>
        <a:graphic>
          <a:graphicData uri="http://schemas.openxmlformats.org/drawingml/2006/table">
            <a:tbl>
              <a:tblPr firstRow="1" bandRow="1">
                <a:tableStyleId>{5940675A-B579-460E-94D1-54222C63F5DA}</a:tableStyleId>
              </a:tblPr>
              <a:tblGrid>
                <a:gridCol w="609600"/>
                <a:gridCol w="2057400"/>
                <a:gridCol w="504825"/>
                <a:gridCol w="1057275"/>
                <a:gridCol w="495300"/>
                <a:gridCol w="2209800"/>
                <a:gridCol w="466725"/>
                <a:gridCol w="1057275"/>
              </a:tblGrid>
              <a:tr h="370840">
                <a:tc>
                  <a:txBody>
                    <a:bodyPr/>
                    <a:lstStyle/>
                    <a:p>
                      <a:pPr algn="ctr"/>
                      <a:r>
                        <a:rPr lang="bn-BD" dirty="0" smtClean="0">
                          <a:solidFill>
                            <a:schemeClr val="accent1">
                              <a:lumMod val="75000"/>
                            </a:schemeClr>
                          </a:solidFill>
                          <a:latin typeface="NikoshBAN" pitchFamily="2" charset="0"/>
                          <a:cs typeface="NikoshBAN" pitchFamily="2" charset="0"/>
                        </a:rPr>
                        <a:t>তাং</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বিবরণ</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জা</a:t>
                      </a:r>
                      <a:r>
                        <a:rPr lang="en-US" dirty="0" smtClean="0">
                          <a:solidFill>
                            <a:schemeClr val="accent1">
                              <a:lumMod val="75000"/>
                            </a:schemeClr>
                          </a:solidFill>
                          <a:latin typeface="NikoshBAN" pitchFamily="2" charset="0"/>
                          <a:cs typeface="NikoshBAN" pitchFamily="2" charset="0"/>
                        </a:rPr>
                        <a:t>:</a:t>
                      </a:r>
                      <a:endParaRPr lang="bn-BD" dirty="0" smtClean="0">
                        <a:solidFill>
                          <a:schemeClr val="accent1">
                            <a:lumMod val="75000"/>
                          </a:schemeClr>
                        </a:solidFill>
                        <a:latin typeface="NikoshBAN" pitchFamily="2" charset="0"/>
                        <a:cs typeface="NikoshBAN" pitchFamily="2" charset="0"/>
                      </a:endParaRPr>
                    </a:p>
                    <a:p>
                      <a:pPr algn="ctr"/>
                      <a:r>
                        <a:rPr lang="bn-BD" dirty="0" smtClean="0">
                          <a:solidFill>
                            <a:schemeClr val="accent1">
                              <a:lumMod val="75000"/>
                            </a:schemeClr>
                          </a:solidFill>
                          <a:latin typeface="NikoshBAN" pitchFamily="2" charset="0"/>
                          <a:cs typeface="NikoshBAN" pitchFamily="2" charset="0"/>
                        </a:rPr>
                        <a:t>পৃ</a:t>
                      </a:r>
                      <a:r>
                        <a:rPr lang="en-US" dirty="0" smtClean="0">
                          <a:solidFill>
                            <a:schemeClr val="accent1">
                              <a:lumMod val="75000"/>
                            </a:schemeClr>
                          </a:solidFill>
                          <a:latin typeface="NikoshBAN" pitchFamily="2" charset="0"/>
                          <a:cs typeface="NikoshBAN" pitchFamily="2" charset="0"/>
                        </a:rPr>
                        <a:t>:</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টাকা</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তাং</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বিবরণ</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জা</a:t>
                      </a:r>
                      <a:r>
                        <a:rPr lang="en-US" dirty="0" smtClean="0">
                          <a:solidFill>
                            <a:schemeClr val="accent1">
                              <a:lumMod val="75000"/>
                            </a:schemeClr>
                          </a:solidFill>
                          <a:latin typeface="NikoshBAN" pitchFamily="2" charset="0"/>
                          <a:cs typeface="NikoshBAN" pitchFamily="2" charset="0"/>
                        </a:rPr>
                        <a:t>:</a:t>
                      </a:r>
                      <a:endParaRPr lang="bn-BD" dirty="0" smtClean="0">
                        <a:solidFill>
                          <a:schemeClr val="accent1">
                            <a:lumMod val="75000"/>
                          </a:schemeClr>
                        </a:solidFill>
                        <a:latin typeface="NikoshBAN" pitchFamily="2" charset="0"/>
                        <a:cs typeface="NikoshBAN" pitchFamily="2" charset="0"/>
                      </a:endParaRPr>
                    </a:p>
                    <a:p>
                      <a:pPr algn="ctr"/>
                      <a:r>
                        <a:rPr lang="bn-BD" dirty="0" smtClean="0">
                          <a:solidFill>
                            <a:schemeClr val="accent1">
                              <a:lumMod val="75000"/>
                            </a:schemeClr>
                          </a:solidFill>
                          <a:latin typeface="NikoshBAN" pitchFamily="2" charset="0"/>
                          <a:cs typeface="NikoshBAN" pitchFamily="2" charset="0"/>
                        </a:rPr>
                        <a:t>পৃ</a:t>
                      </a:r>
                      <a:r>
                        <a:rPr lang="en-US" dirty="0" smtClean="0">
                          <a:solidFill>
                            <a:schemeClr val="accent1">
                              <a:lumMod val="75000"/>
                            </a:schemeClr>
                          </a:solidFill>
                          <a:latin typeface="NikoshBAN" pitchFamily="2" charset="0"/>
                          <a:cs typeface="NikoshBAN" pitchFamily="2" charset="0"/>
                        </a:rPr>
                        <a:t>:</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টাকা</a:t>
                      </a:r>
                      <a:endParaRPr lang="en-US" dirty="0">
                        <a:solidFill>
                          <a:schemeClr val="accent1">
                            <a:lumMod val="75000"/>
                          </a:schemeClr>
                        </a:solidFill>
                        <a:latin typeface="NikoshBAN" pitchFamily="2" charset="0"/>
                        <a:cs typeface="NikoshBAN" pitchFamily="2" charset="0"/>
                      </a:endParaRPr>
                    </a:p>
                  </a:txBody>
                  <a:tcPr/>
                </a:tc>
              </a:tr>
              <a:tr h="370840">
                <a:tc>
                  <a:txBody>
                    <a:bodyPr/>
                    <a:lstStyle/>
                    <a:p>
                      <a:endParaRPr lang="en-US" dirty="0"/>
                    </a:p>
                  </a:txBody>
                  <a:tcPr/>
                </a:tc>
                <a:tc>
                  <a:txBody>
                    <a:bodyPr/>
                    <a:lstStyle/>
                    <a:p>
                      <a:r>
                        <a:rPr lang="bn-BD" sz="2800" dirty="0" smtClean="0">
                          <a:solidFill>
                            <a:srgbClr val="00B0F0"/>
                          </a:solidFill>
                          <a:latin typeface="NikoshBAN" pitchFamily="2" charset="0"/>
                          <a:cs typeface="NikoshBAN" pitchFamily="2" charset="0"/>
                        </a:rPr>
                        <a:t>নগদান</a:t>
                      </a:r>
                      <a:r>
                        <a:rPr lang="bn-BD" sz="2800" baseline="0" dirty="0" smtClean="0">
                          <a:solidFill>
                            <a:srgbClr val="00B0F0"/>
                          </a:solidFill>
                          <a:latin typeface="NikoshBAN" pitchFamily="2" charset="0"/>
                          <a:cs typeface="NikoshBAN" pitchFamily="2" charset="0"/>
                        </a:rPr>
                        <a:t> হিসাব</a:t>
                      </a:r>
                      <a:endParaRPr lang="en-US" sz="2800" dirty="0">
                        <a:solidFill>
                          <a:srgbClr val="00B0F0"/>
                        </a:solidFill>
                        <a:latin typeface="NikoshBAN" pitchFamily="2" charset="0"/>
                        <a:cs typeface="NikoshBAN" pitchFamily="2" charset="0"/>
                      </a:endParaRPr>
                    </a:p>
                  </a:txBody>
                  <a:tcPr/>
                </a:tc>
                <a:tc>
                  <a:txBody>
                    <a:bodyPr/>
                    <a:lstStyle/>
                    <a:p>
                      <a:endParaRPr lang="en-US"/>
                    </a:p>
                  </a:txBody>
                  <a:tcPr/>
                </a:tc>
                <a:tc>
                  <a:txBody>
                    <a:bodyPr/>
                    <a:lstStyle/>
                    <a:p>
                      <a:pPr algn="ctr"/>
                      <a:r>
                        <a:rPr lang="bn-BD" sz="3200" dirty="0" smtClean="0">
                          <a:solidFill>
                            <a:srgbClr val="00B0F0"/>
                          </a:solidFill>
                          <a:latin typeface="NikoshBAN" pitchFamily="2" charset="0"/>
                          <a:cs typeface="NikoshBAN" pitchFamily="2" charset="0"/>
                        </a:rPr>
                        <a:t>৫০০</a:t>
                      </a:r>
                      <a:endParaRPr lang="en-US" sz="3200" dirty="0">
                        <a:solidFill>
                          <a:srgbClr val="00B0F0"/>
                        </a:solidFill>
                        <a:latin typeface="NikoshBAN" pitchFamily="2" charset="0"/>
                        <a:cs typeface="NikoshBAN" pitchFamily="2" charset="0"/>
                      </a:endParaRP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pPr algn="ctr"/>
                      <a:endParaRPr lang="en-US"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347336447"/>
              </p:ext>
            </p:extLst>
          </p:nvPr>
        </p:nvGraphicFramePr>
        <p:xfrm>
          <a:off x="533400" y="4409726"/>
          <a:ext cx="8458200" cy="1219200"/>
        </p:xfrm>
        <a:graphic>
          <a:graphicData uri="http://schemas.openxmlformats.org/drawingml/2006/table">
            <a:tbl>
              <a:tblPr firstRow="1" bandRow="1">
                <a:tableStyleId>{5940675A-B579-460E-94D1-54222C63F5DA}</a:tableStyleId>
              </a:tblPr>
              <a:tblGrid>
                <a:gridCol w="533400"/>
                <a:gridCol w="2133600"/>
                <a:gridCol w="504825"/>
                <a:gridCol w="1057275"/>
                <a:gridCol w="495300"/>
                <a:gridCol w="2209800"/>
                <a:gridCol w="466725"/>
                <a:gridCol w="1057275"/>
              </a:tblGrid>
              <a:tr h="370840">
                <a:tc>
                  <a:txBody>
                    <a:bodyPr/>
                    <a:lstStyle/>
                    <a:p>
                      <a:pPr algn="ctr"/>
                      <a:r>
                        <a:rPr lang="bn-BD" dirty="0" smtClean="0">
                          <a:solidFill>
                            <a:schemeClr val="accent1">
                              <a:lumMod val="75000"/>
                            </a:schemeClr>
                          </a:solidFill>
                          <a:latin typeface="NikoshBAN" pitchFamily="2" charset="0"/>
                          <a:cs typeface="NikoshBAN" pitchFamily="2" charset="0"/>
                        </a:rPr>
                        <a:t>তাং</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বিবরণ</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জা</a:t>
                      </a:r>
                      <a:r>
                        <a:rPr lang="en-US" dirty="0" smtClean="0">
                          <a:solidFill>
                            <a:schemeClr val="accent1">
                              <a:lumMod val="75000"/>
                            </a:schemeClr>
                          </a:solidFill>
                          <a:latin typeface="NikoshBAN" pitchFamily="2" charset="0"/>
                          <a:cs typeface="NikoshBAN" pitchFamily="2" charset="0"/>
                        </a:rPr>
                        <a:t>:</a:t>
                      </a:r>
                      <a:endParaRPr lang="bn-BD" dirty="0" smtClean="0">
                        <a:solidFill>
                          <a:schemeClr val="accent1">
                            <a:lumMod val="75000"/>
                          </a:schemeClr>
                        </a:solidFill>
                        <a:latin typeface="NikoshBAN" pitchFamily="2" charset="0"/>
                        <a:cs typeface="NikoshBAN" pitchFamily="2" charset="0"/>
                      </a:endParaRPr>
                    </a:p>
                    <a:p>
                      <a:pPr algn="ctr"/>
                      <a:r>
                        <a:rPr lang="bn-BD" dirty="0" smtClean="0">
                          <a:solidFill>
                            <a:schemeClr val="accent1">
                              <a:lumMod val="75000"/>
                            </a:schemeClr>
                          </a:solidFill>
                          <a:latin typeface="NikoshBAN" pitchFamily="2" charset="0"/>
                          <a:cs typeface="NikoshBAN" pitchFamily="2" charset="0"/>
                        </a:rPr>
                        <a:t>পৃ</a:t>
                      </a:r>
                      <a:r>
                        <a:rPr lang="en-US" dirty="0" smtClean="0">
                          <a:solidFill>
                            <a:schemeClr val="accent1">
                              <a:lumMod val="75000"/>
                            </a:schemeClr>
                          </a:solidFill>
                          <a:latin typeface="NikoshBAN" pitchFamily="2" charset="0"/>
                          <a:cs typeface="NikoshBAN" pitchFamily="2" charset="0"/>
                        </a:rPr>
                        <a:t>:</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টাকা</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তাং</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বিবরণ</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জা</a:t>
                      </a:r>
                      <a:r>
                        <a:rPr lang="en-US" dirty="0" smtClean="0">
                          <a:solidFill>
                            <a:schemeClr val="accent1">
                              <a:lumMod val="75000"/>
                            </a:schemeClr>
                          </a:solidFill>
                          <a:latin typeface="NikoshBAN" pitchFamily="2" charset="0"/>
                          <a:cs typeface="NikoshBAN" pitchFamily="2" charset="0"/>
                        </a:rPr>
                        <a:t>:</a:t>
                      </a:r>
                      <a:endParaRPr lang="bn-BD" dirty="0" smtClean="0">
                        <a:solidFill>
                          <a:schemeClr val="accent1">
                            <a:lumMod val="75000"/>
                          </a:schemeClr>
                        </a:solidFill>
                        <a:latin typeface="NikoshBAN" pitchFamily="2" charset="0"/>
                        <a:cs typeface="NikoshBAN" pitchFamily="2" charset="0"/>
                      </a:endParaRPr>
                    </a:p>
                    <a:p>
                      <a:pPr algn="ctr"/>
                      <a:r>
                        <a:rPr lang="bn-BD" dirty="0" smtClean="0">
                          <a:solidFill>
                            <a:schemeClr val="accent1">
                              <a:lumMod val="75000"/>
                            </a:schemeClr>
                          </a:solidFill>
                          <a:latin typeface="NikoshBAN" pitchFamily="2" charset="0"/>
                          <a:cs typeface="NikoshBAN" pitchFamily="2" charset="0"/>
                        </a:rPr>
                        <a:t>পৃ</a:t>
                      </a:r>
                      <a:r>
                        <a:rPr lang="en-US" dirty="0" smtClean="0">
                          <a:solidFill>
                            <a:schemeClr val="accent1">
                              <a:lumMod val="75000"/>
                            </a:schemeClr>
                          </a:solidFill>
                          <a:latin typeface="NikoshBAN" pitchFamily="2" charset="0"/>
                          <a:cs typeface="NikoshBAN" pitchFamily="2" charset="0"/>
                        </a:rPr>
                        <a:t>:</a:t>
                      </a:r>
                      <a:endParaRPr lang="en-US" dirty="0">
                        <a:solidFill>
                          <a:schemeClr val="accent1">
                            <a:lumMod val="75000"/>
                          </a:schemeClr>
                        </a:solidFill>
                        <a:latin typeface="NikoshBAN" pitchFamily="2" charset="0"/>
                        <a:cs typeface="NikoshBAN" pitchFamily="2" charset="0"/>
                      </a:endParaRPr>
                    </a:p>
                  </a:txBody>
                  <a:tcPr/>
                </a:tc>
                <a:tc>
                  <a:txBody>
                    <a:bodyPr/>
                    <a:lstStyle/>
                    <a:p>
                      <a:pPr algn="ctr"/>
                      <a:r>
                        <a:rPr lang="bn-BD" dirty="0" smtClean="0">
                          <a:solidFill>
                            <a:schemeClr val="accent1">
                              <a:lumMod val="75000"/>
                            </a:schemeClr>
                          </a:solidFill>
                          <a:latin typeface="NikoshBAN" pitchFamily="2" charset="0"/>
                          <a:cs typeface="NikoshBAN" pitchFamily="2" charset="0"/>
                        </a:rPr>
                        <a:t>টাকা</a:t>
                      </a:r>
                      <a:endParaRPr lang="en-US" dirty="0">
                        <a:solidFill>
                          <a:schemeClr val="accent1">
                            <a:lumMod val="75000"/>
                          </a:schemeClr>
                        </a:solidFill>
                        <a:latin typeface="NikoshBAN" pitchFamily="2" charset="0"/>
                        <a:cs typeface="NikoshBAN" pitchFamily="2" charset="0"/>
                      </a:endParaRPr>
                    </a:p>
                  </a:txBody>
                  <a:tcPr/>
                </a:tc>
              </a:tr>
              <a:tr h="370840">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r>
                        <a:rPr lang="bn-BD" sz="2800" dirty="0" smtClean="0">
                          <a:solidFill>
                            <a:srgbClr val="00B0F0"/>
                          </a:solidFill>
                          <a:latin typeface="NikoshBAN" pitchFamily="2" charset="0"/>
                          <a:cs typeface="NikoshBAN" pitchFamily="2" charset="0"/>
                        </a:rPr>
                        <a:t>বিজ্ঞাপন</a:t>
                      </a:r>
                      <a:r>
                        <a:rPr lang="bn-BD" sz="2800" baseline="0" dirty="0" smtClean="0">
                          <a:solidFill>
                            <a:srgbClr val="00B0F0"/>
                          </a:solidFill>
                          <a:latin typeface="NikoshBAN" pitchFamily="2" charset="0"/>
                          <a:cs typeface="NikoshBAN" pitchFamily="2" charset="0"/>
                        </a:rPr>
                        <a:t> হিসাব</a:t>
                      </a:r>
                      <a:endParaRPr lang="en-US" sz="2800" dirty="0">
                        <a:solidFill>
                          <a:srgbClr val="00B0F0"/>
                        </a:solidFill>
                        <a:latin typeface="NikoshBAN" pitchFamily="2" charset="0"/>
                        <a:cs typeface="NikoshBAN" pitchFamily="2" charset="0"/>
                      </a:endParaRPr>
                    </a:p>
                  </a:txBody>
                  <a:tcPr/>
                </a:tc>
                <a:tc>
                  <a:txBody>
                    <a:bodyPr/>
                    <a:lstStyle/>
                    <a:p>
                      <a:endParaRPr lang="en-US"/>
                    </a:p>
                  </a:txBody>
                  <a:tcPr/>
                </a:tc>
                <a:tc>
                  <a:txBody>
                    <a:bodyPr/>
                    <a:lstStyle/>
                    <a:p>
                      <a:pPr algn="ctr"/>
                      <a:r>
                        <a:rPr lang="bn-BD" sz="3200" dirty="0" smtClean="0">
                          <a:solidFill>
                            <a:srgbClr val="00B0F0"/>
                          </a:solidFill>
                          <a:latin typeface="NikoshBAN" pitchFamily="2" charset="0"/>
                          <a:cs typeface="NikoshBAN" pitchFamily="2" charset="0"/>
                        </a:rPr>
                        <a:t>৫০০</a:t>
                      </a:r>
                      <a:endParaRPr lang="en-US" sz="3200" dirty="0">
                        <a:solidFill>
                          <a:srgbClr val="00B0F0"/>
                        </a:solidFill>
                        <a:latin typeface="NikoshBAN" pitchFamily="2" charset="0"/>
                        <a:cs typeface="NikoshBAN" pitchFamily="2" charset="0"/>
                      </a:endParaRPr>
                    </a:p>
                  </a:txBody>
                  <a:tcPr/>
                </a:tc>
              </a:tr>
            </a:tbl>
          </a:graphicData>
        </a:graphic>
      </p:graphicFrame>
      <p:sp>
        <p:nvSpPr>
          <p:cNvPr id="8" name="Right Arrow 7"/>
          <p:cNvSpPr/>
          <p:nvPr/>
        </p:nvSpPr>
        <p:spPr>
          <a:xfrm rot="7755459">
            <a:off x="1080231" y="1548266"/>
            <a:ext cx="2396732" cy="1695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ent-Up Arrow 10"/>
          <p:cNvSpPr/>
          <p:nvPr/>
        </p:nvSpPr>
        <p:spPr>
          <a:xfrm rot="5400000">
            <a:off x="1509415" y="1571921"/>
            <a:ext cx="4951395" cy="2569554"/>
          </a:xfrm>
          <a:prstGeom prst="bentUpArrow">
            <a:avLst>
              <a:gd name="adj1" fmla="val 2759"/>
              <a:gd name="adj2" fmla="val 4061"/>
              <a:gd name="adj3" fmla="val 297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0213493"/>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267200" cy="4495800"/>
          </a:xfrm>
        </p:spPr>
        <p:txBody>
          <a:bodyPr>
            <a:normAutofit/>
          </a:bodyPr>
          <a:lstStyle/>
          <a:p>
            <a:pPr algn="ctr">
              <a:buFont typeface="Arial" charset="0"/>
              <a:buNone/>
            </a:pPr>
            <a:r>
              <a:rPr lang="en-US" sz="2600" b="1" u="sng" smtClean="0">
                <a:solidFill>
                  <a:srgbClr val="0070C0"/>
                </a:solidFill>
                <a:latin typeface="NikoshBAN" pitchFamily="2" charset="0"/>
                <a:ea typeface="NikoshBAN" pitchFamily="2" charset="0"/>
                <a:cs typeface="NikoshBAN" pitchFamily="2" charset="0"/>
              </a:rPr>
              <a:t>শিক্ষকঃ</a:t>
            </a:r>
          </a:p>
          <a:p>
            <a:pPr algn="ctr">
              <a:buFont typeface="Arial" charset="0"/>
              <a:buNone/>
            </a:pPr>
            <a:r>
              <a:rPr lang="en-US" sz="3300" smtClean="0">
                <a:solidFill>
                  <a:srgbClr val="0000FF"/>
                </a:solidFill>
                <a:latin typeface="NikoshBAN" pitchFamily="2" charset="0"/>
                <a:ea typeface="NikoshBAN" pitchFamily="2" charset="0"/>
                <a:cs typeface="NikoshBAN" pitchFamily="2" charset="0"/>
              </a:rPr>
              <a:t> মোহাম্মদ লুৎফর রহমান</a:t>
            </a:r>
          </a:p>
          <a:p>
            <a:pPr>
              <a:buFont typeface="Arial" charset="0"/>
              <a:buNone/>
            </a:pPr>
            <a:endParaRPr lang="en-US" sz="2600" smtClean="0">
              <a:solidFill>
                <a:srgbClr val="00B050"/>
              </a:solidFill>
              <a:latin typeface="NikoshBAN" pitchFamily="2" charset="0"/>
              <a:ea typeface="NikoshBAN" pitchFamily="2" charset="0"/>
              <a:cs typeface="NikoshBAN" pitchFamily="2" charset="0"/>
            </a:endParaRPr>
          </a:p>
          <a:p>
            <a:endParaRPr lang="en-US" sz="2600" smtClean="0">
              <a:latin typeface="NikoshBAN" pitchFamily="2" charset="0"/>
              <a:ea typeface="NikoshBAN" pitchFamily="2" charset="0"/>
              <a:cs typeface="NikoshBAN" pitchFamily="2" charset="0"/>
            </a:endParaRPr>
          </a:p>
          <a:p>
            <a:pPr>
              <a:buFont typeface="Arial" charset="0"/>
              <a:buNone/>
            </a:pPr>
            <a:endParaRPr lang="en-US" sz="2600" smtClean="0">
              <a:solidFill>
                <a:srgbClr val="00B0F0"/>
              </a:solidFill>
              <a:latin typeface="NikoshBAN" pitchFamily="2" charset="0"/>
              <a:ea typeface="NikoshBAN" pitchFamily="2" charset="0"/>
              <a:cs typeface="NikoshBAN" pitchFamily="2" charset="0"/>
            </a:endParaRPr>
          </a:p>
          <a:p>
            <a:pPr>
              <a:buFont typeface="Arial" charset="0"/>
              <a:buNone/>
            </a:pPr>
            <a:endParaRPr lang="en-US" sz="2600" smtClean="0">
              <a:latin typeface="NikoshBAN" pitchFamily="2" charset="0"/>
              <a:ea typeface="NikoshBAN" pitchFamily="2" charset="0"/>
              <a:cs typeface="NikoshBAN" pitchFamily="2" charset="0"/>
            </a:endParaRPr>
          </a:p>
        </p:txBody>
      </p:sp>
      <p:sp>
        <p:nvSpPr>
          <p:cNvPr id="4" name="Content Placeholder 3"/>
          <p:cNvSpPr>
            <a:spLocks noGrp="1"/>
          </p:cNvSpPr>
          <p:nvPr>
            <p:ph sz="half" idx="2"/>
          </p:nvPr>
        </p:nvSpPr>
        <p:spPr>
          <a:xfrm>
            <a:off x="5105400" y="1752600"/>
            <a:ext cx="3581400" cy="3048000"/>
          </a:xfrm>
        </p:spPr>
        <p:txBody>
          <a:bodyPr>
            <a:normAutofit/>
          </a:bodyPr>
          <a:lstStyle/>
          <a:p>
            <a:pPr algn="ctr">
              <a:buFont typeface="Arial" charset="0"/>
              <a:buNone/>
            </a:pPr>
            <a:endParaRPr lang="en-US" sz="2600" dirty="0" smtClean="0">
              <a:solidFill>
                <a:srgbClr val="7030A0"/>
              </a:solidFill>
              <a:latin typeface="NikoshBAN" pitchFamily="2" charset="0"/>
              <a:ea typeface="NikoshBAN" pitchFamily="2" charset="0"/>
              <a:cs typeface="NikoshBAN" pitchFamily="2" charset="0"/>
            </a:endParaRPr>
          </a:p>
          <a:p>
            <a:pPr>
              <a:buFont typeface="Arial" charset="0"/>
              <a:buNone/>
            </a:pPr>
            <a:r>
              <a:rPr lang="en-US" sz="3000" dirty="0" err="1" smtClean="0">
                <a:solidFill>
                  <a:srgbClr val="7030A0"/>
                </a:solidFill>
                <a:latin typeface="NikoshBAN" pitchFamily="2" charset="0"/>
                <a:ea typeface="NikoshBAN" pitchFamily="2" charset="0"/>
                <a:cs typeface="NikoshBAN" pitchFamily="2" charset="0"/>
              </a:rPr>
              <a:t>শ্রেনিঃ</a:t>
            </a:r>
            <a:r>
              <a:rPr lang="en-US" sz="3000" dirty="0" smtClean="0">
                <a:solidFill>
                  <a:srgbClr val="7030A0"/>
                </a:solidFill>
                <a:latin typeface="NikoshBAN" pitchFamily="2" charset="0"/>
                <a:ea typeface="NikoshBAN" pitchFamily="2" charset="0"/>
                <a:cs typeface="NikoshBAN" pitchFamily="2" charset="0"/>
              </a:rPr>
              <a:t> </a:t>
            </a:r>
            <a:r>
              <a:rPr lang="en-US" sz="3000" dirty="0" err="1" smtClean="0">
                <a:solidFill>
                  <a:srgbClr val="7030A0"/>
                </a:solidFill>
                <a:latin typeface="NikoshBAN" pitchFamily="2" charset="0"/>
                <a:ea typeface="NikoshBAN" pitchFamily="2" charset="0"/>
                <a:cs typeface="NikoshBAN" pitchFamily="2" charset="0"/>
              </a:rPr>
              <a:t>নবম</a:t>
            </a:r>
            <a:r>
              <a:rPr lang="en-US" sz="3000" dirty="0" smtClean="0">
                <a:solidFill>
                  <a:srgbClr val="7030A0"/>
                </a:solidFill>
                <a:latin typeface="NikoshBAN" pitchFamily="2" charset="0"/>
                <a:ea typeface="NikoshBAN" pitchFamily="2" charset="0"/>
                <a:cs typeface="NikoshBAN" pitchFamily="2" charset="0"/>
              </a:rPr>
              <a:t> </a:t>
            </a:r>
            <a:r>
              <a:rPr lang="en-US" sz="3000" dirty="0" smtClean="0">
                <a:solidFill>
                  <a:srgbClr val="7030A0"/>
                </a:solidFill>
                <a:latin typeface="SutonnyMJ" pitchFamily="2" charset="0"/>
                <a:ea typeface="NikoshBAN" pitchFamily="2" charset="0"/>
                <a:cs typeface="SutonnyMJ" pitchFamily="2" charset="0"/>
              </a:rPr>
              <a:t>- </a:t>
            </a:r>
            <a:r>
              <a:rPr lang="en-US" sz="3600" dirty="0" smtClean="0">
                <a:solidFill>
                  <a:srgbClr val="7030A0"/>
                </a:solidFill>
                <a:latin typeface="SutonnyMJ" pitchFamily="2" charset="0"/>
                <a:ea typeface="NikoshBAN" pitchFamily="2" charset="0"/>
                <a:cs typeface="SutonnyMJ" pitchFamily="2" charset="0"/>
              </a:rPr>
              <a:t>`kg </a:t>
            </a:r>
            <a:endParaRPr lang="en-US" sz="3200" dirty="0" smtClean="0">
              <a:solidFill>
                <a:srgbClr val="7030A0"/>
              </a:solidFill>
              <a:latin typeface="SutonnyMJ" pitchFamily="2" charset="0"/>
              <a:ea typeface="NikoshBAN" pitchFamily="2" charset="0"/>
              <a:cs typeface="SutonnyMJ" pitchFamily="2" charset="0"/>
            </a:endParaRPr>
          </a:p>
          <a:p>
            <a:pPr>
              <a:buFont typeface="Arial" charset="0"/>
              <a:buNone/>
            </a:pPr>
            <a:r>
              <a:rPr lang="en-US" sz="3000" dirty="0" err="1" smtClean="0">
                <a:solidFill>
                  <a:srgbClr val="7030A0"/>
                </a:solidFill>
                <a:latin typeface="NikoshBAN" pitchFamily="2" charset="0"/>
                <a:ea typeface="NikoshBAN" pitchFamily="2" charset="0"/>
                <a:cs typeface="NikoshBAN" pitchFamily="2" charset="0"/>
              </a:rPr>
              <a:t>বিষয়ঃ</a:t>
            </a:r>
            <a:r>
              <a:rPr lang="en-US" sz="3000" dirty="0" smtClean="0">
                <a:solidFill>
                  <a:srgbClr val="7030A0"/>
                </a:solidFill>
                <a:latin typeface="NikoshBAN" pitchFamily="2" charset="0"/>
                <a:ea typeface="NikoshBAN" pitchFamily="2" charset="0"/>
                <a:cs typeface="NikoshBAN" pitchFamily="2" charset="0"/>
              </a:rPr>
              <a:t> </a:t>
            </a:r>
            <a:r>
              <a:rPr lang="en-US" sz="3000" dirty="0" smtClean="0">
                <a:solidFill>
                  <a:srgbClr val="7030A0"/>
                </a:solidFill>
                <a:latin typeface="NikoshBAN" pitchFamily="2" charset="0"/>
                <a:ea typeface="NikoshBAN" pitchFamily="2" charset="0"/>
                <a:cs typeface="NikoshBAN" pitchFamily="2" charset="0"/>
              </a:rPr>
              <a:t> </a:t>
            </a:r>
            <a:r>
              <a:rPr lang="en-US" sz="3200" dirty="0" err="1" smtClean="0">
                <a:solidFill>
                  <a:srgbClr val="7030A0"/>
                </a:solidFill>
                <a:latin typeface="SutonnyMJ" pitchFamily="2" charset="0"/>
                <a:ea typeface="NikoshBAN" pitchFamily="2" charset="0"/>
                <a:cs typeface="SutonnyMJ" pitchFamily="2" charset="0"/>
              </a:rPr>
              <a:t>wnmveweÁvb</a:t>
            </a:r>
            <a:endParaRPr lang="en-US" sz="3200" dirty="0" smtClean="0">
              <a:solidFill>
                <a:srgbClr val="7030A0"/>
              </a:solidFill>
              <a:latin typeface="SutonnyMJ" pitchFamily="2" charset="0"/>
              <a:ea typeface="NikoshBAN" pitchFamily="2" charset="0"/>
              <a:cs typeface="SutonnyMJ" pitchFamily="2" charset="0"/>
            </a:endParaRPr>
          </a:p>
          <a:p>
            <a:pPr>
              <a:buNone/>
            </a:pPr>
            <a:r>
              <a:rPr lang="en-US" sz="3000" dirty="0" err="1" smtClean="0">
                <a:solidFill>
                  <a:srgbClr val="7030A0"/>
                </a:solidFill>
                <a:latin typeface="NikoshBAN" pitchFamily="2" charset="0"/>
                <a:ea typeface="NikoshBAN" pitchFamily="2" charset="0"/>
                <a:cs typeface="NikoshBAN" pitchFamily="2" charset="0"/>
              </a:rPr>
              <a:t>অধ্যায়ঃ</a:t>
            </a:r>
            <a:r>
              <a:rPr lang="en-US" sz="3000" dirty="0" smtClean="0">
                <a:solidFill>
                  <a:srgbClr val="7030A0"/>
                </a:solidFill>
                <a:latin typeface="NikoshBAN" pitchFamily="2" charset="0"/>
                <a:ea typeface="NikoshBAN" pitchFamily="2" charset="0"/>
                <a:cs typeface="NikoshBAN" pitchFamily="2" charset="0"/>
              </a:rPr>
              <a:t>  </a:t>
            </a:r>
            <a:r>
              <a:rPr lang="en-US" sz="3200" dirty="0">
                <a:solidFill>
                  <a:srgbClr val="7030A0"/>
                </a:solidFill>
                <a:latin typeface="SutonnyMJ" pitchFamily="2" charset="0"/>
                <a:ea typeface="NikoshBAN" pitchFamily="2" charset="0"/>
                <a:cs typeface="SutonnyMJ" pitchFamily="2" charset="0"/>
              </a:rPr>
              <a:t>7g</a:t>
            </a:r>
            <a:endParaRPr lang="en-US" sz="3200" dirty="0">
              <a:solidFill>
                <a:srgbClr val="7030A0"/>
              </a:solidFill>
              <a:latin typeface="NikoshBAN" pitchFamily="2" charset="0"/>
              <a:ea typeface="NikoshBAN" pitchFamily="2" charset="0"/>
              <a:cs typeface="NikoshBAN" pitchFamily="2" charset="0"/>
            </a:endParaRPr>
          </a:p>
          <a:p>
            <a:pPr>
              <a:buFont typeface="Arial" charset="0"/>
              <a:buNone/>
            </a:pPr>
            <a:r>
              <a:rPr lang="en-US" sz="3000" dirty="0" err="1" smtClean="0">
                <a:solidFill>
                  <a:srgbClr val="7030A0"/>
                </a:solidFill>
                <a:latin typeface="NikoshBAN" pitchFamily="2" charset="0"/>
                <a:ea typeface="NikoshBAN" pitchFamily="2" charset="0"/>
                <a:cs typeface="NikoshBAN" pitchFamily="2" charset="0"/>
              </a:rPr>
              <a:t>পাঠঃ</a:t>
            </a:r>
            <a:r>
              <a:rPr lang="en-US" sz="3000" dirty="0" smtClean="0">
                <a:solidFill>
                  <a:srgbClr val="7030A0"/>
                </a:solidFill>
                <a:latin typeface="NikoshBAN" pitchFamily="2" charset="0"/>
                <a:ea typeface="NikoshBAN" pitchFamily="2" charset="0"/>
                <a:cs typeface="NikoshBAN" pitchFamily="2" charset="0"/>
              </a:rPr>
              <a:t> </a:t>
            </a:r>
            <a:r>
              <a:rPr lang="en-US" sz="3000" dirty="0" smtClean="0">
                <a:solidFill>
                  <a:srgbClr val="7030A0"/>
                </a:solidFill>
                <a:latin typeface="NikoshBAN" pitchFamily="2" charset="0"/>
                <a:ea typeface="NikoshBAN" pitchFamily="2" charset="0"/>
                <a:cs typeface="NikoshBAN" pitchFamily="2" charset="0"/>
              </a:rPr>
              <a:t> </a:t>
            </a:r>
            <a:r>
              <a:rPr lang="en-US" sz="3000" dirty="0" err="1" smtClean="0">
                <a:solidFill>
                  <a:srgbClr val="7030A0"/>
                </a:solidFill>
                <a:latin typeface="SutonnyMJ" pitchFamily="2" charset="0"/>
                <a:ea typeface="NikoshBAN" pitchFamily="2" charset="0"/>
                <a:cs typeface="SutonnyMJ" pitchFamily="2" charset="0"/>
              </a:rPr>
              <a:t>LwZqvb</a:t>
            </a:r>
            <a:endParaRPr lang="en-US" sz="3000" dirty="0" smtClean="0">
              <a:solidFill>
                <a:srgbClr val="7030A0"/>
              </a:solidFill>
              <a:latin typeface="NikoshBAN" pitchFamily="2" charset="0"/>
              <a:ea typeface="NikoshBAN" pitchFamily="2" charset="0"/>
              <a:cs typeface="NikoshBAN" pitchFamily="2" charset="0"/>
            </a:endParaRPr>
          </a:p>
          <a:p>
            <a:pPr algn="ctr">
              <a:buFont typeface="Arial" charset="0"/>
              <a:buNone/>
            </a:pPr>
            <a:endParaRPr lang="en-US" sz="2600" dirty="0" smtClean="0">
              <a:solidFill>
                <a:srgbClr val="7030A0"/>
              </a:solidFill>
              <a:latin typeface="NikoshBAN" pitchFamily="2" charset="0"/>
              <a:ea typeface="NikoshBAN" pitchFamily="2" charset="0"/>
              <a:cs typeface="NikoshBAN" pitchFamily="2" charset="0"/>
            </a:endParaRPr>
          </a:p>
          <a:p>
            <a:pPr>
              <a:buFont typeface="Arial" charset="0"/>
              <a:buNone/>
            </a:pPr>
            <a:endParaRPr lang="en-US" sz="2600" dirty="0" smtClean="0">
              <a:solidFill>
                <a:srgbClr val="7030A0"/>
              </a:solidFill>
              <a:latin typeface="NikoshBAN" pitchFamily="2" charset="0"/>
              <a:ea typeface="NikoshBAN" pitchFamily="2" charset="0"/>
              <a:cs typeface="NikoshBAN" pitchFamily="2" charset="0"/>
            </a:endParaRPr>
          </a:p>
        </p:txBody>
      </p:sp>
      <p:pic>
        <p:nvPicPr>
          <p:cNvPr id="6" name="Picture 5" descr="image01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895600"/>
            <a:ext cx="1828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 8"/>
          <p:cNvSpPr/>
          <p:nvPr/>
        </p:nvSpPr>
        <p:spPr>
          <a:xfrm>
            <a:off x="2133600" y="381000"/>
            <a:ext cx="4724400" cy="990600"/>
          </a:xfrm>
          <a:prstGeom prst="ellipse">
            <a:avLst/>
          </a:prstGeom>
          <a:gradFill flip="none" rotWithShape="1">
            <a:gsLst>
              <a:gs pos="0">
                <a:srgbClr val="DDEBCF"/>
              </a:gs>
              <a:gs pos="50000">
                <a:srgbClr val="9CB86E"/>
              </a:gs>
              <a:gs pos="100000">
                <a:srgbClr val="156B13"/>
              </a:gs>
            </a:gsLst>
            <a:lin ang="0" scaled="0"/>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en-US" sz="5400" smtClean="0">
                <a:solidFill>
                  <a:srgbClr val="FFFFFF"/>
                </a:solidFill>
                <a:latin typeface="NikoshBAN" pitchFamily="2" charset="0"/>
                <a:ea typeface="NikoshBAN" pitchFamily="2" charset="0"/>
                <a:cs typeface="NikoshBAN" pitchFamily="2" charset="0"/>
              </a:rPr>
              <a:t>পরিচিতি</a:t>
            </a:r>
            <a:endParaRPr lang="en-US" sz="5400" smtClean="0">
              <a:solidFill>
                <a:srgbClr val="FFFFFF"/>
              </a:solidFill>
              <a:ea typeface="NikoshBAN" pitchFamily="2" charset="0"/>
              <a:cs typeface="NikoshBAN" pitchFamily="2" charset="0"/>
            </a:endParaRPr>
          </a:p>
        </p:txBody>
      </p:sp>
      <p:sp>
        <p:nvSpPr>
          <p:cNvPr id="10" name="TextBox 9"/>
          <p:cNvSpPr txBox="1"/>
          <p:nvPr/>
        </p:nvSpPr>
        <p:spPr>
          <a:xfrm>
            <a:off x="457200" y="5181600"/>
            <a:ext cx="5334000" cy="954088"/>
          </a:xfrm>
          <a:prstGeom prst="rect">
            <a:avLst/>
          </a:prstGeom>
          <a:noFill/>
        </p:spPr>
        <p:txBody>
          <a:bodyPr>
            <a:spAutoFit/>
          </a:bodyPr>
          <a:lstStyle>
            <a:lvl1pPr eaLnBrk="0" hangingPunct="0">
              <a:defRPr sz="3200">
                <a:solidFill>
                  <a:schemeClr val="tx1"/>
                </a:solidFill>
                <a:latin typeface="Times New Roman" pitchFamily="18" charset="0"/>
                <a:ea typeface="NikoshBAN" pitchFamily="2" charset="0"/>
                <a:cs typeface="NikoshBAN" pitchFamily="2" charset="0"/>
              </a:defRPr>
            </a:lvl1pPr>
            <a:lvl2pPr marL="742950" indent="-285750" eaLnBrk="0" hangingPunct="0">
              <a:defRPr sz="3200">
                <a:solidFill>
                  <a:schemeClr val="tx1"/>
                </a:solidFill>
                <a:latin typeface="Times New Roman" pitchFamily="18" charset="0"/>
                <a:ea typeface="NikoshBAN" pitchFamily="2" charset="0"/>
                <a:cs typeface="NikoshBAN" pitchFamily="2" charset="0"/>
              </a:defRPr>
            </a:lvl2pPr>
            <a:lvl3pPr marL="1143000" indent="-228600" eaLnBrk="0" hangingPunct="0">
              <a:defRPr sz="3200">
                <a:solidFill>
                  <a:schemeClr val="tx1"/>
                </a:solidFill>
                <a:latin typeface="Times New Roman" pitchFamily="18" charset="0"/>
                <a:ea typeface="NikoshBAN" pitchFamily="2" charset="0"/>
                <a:cs typeface="NikoshBAN" pitchFamily="2" charset="0"/>
              </a:defRPr>
            </a:lvl3pPr>
            <a:lvl4pPr marL="1600200" indent="-228600" eaLnBrk="0" hangingPunct="0">
              <a:defRPr sz="3200">
                <a:solidFill>
                  <a:schemeClr val="tx1"/>
                </a:solidFill>
                <a:latin typeface="Times New Roman" pitchFamily="18" charset="0"/>
                <a:ea typeface="NikoshBAN" pitchFamily="2" charset="0"/>
                <a:cs typeface="NikoshBAN" pitchFamily="2" charset="0"/>
              </a:defRPr>
            </a:lvl4pPr>
            <a:lvl5pPr marL="2057400" indent="-228600" eaLnBrk="0" hangingPunct="0">
              <a:defRPr sz="3200">
                <a:solidFill>
                  <a:schemeClr val="tx1"/>
                </a:solidFill>
                <a:latin typeface="Times New Roman" pitchFamily="18" charset="0"/>
                <a:ea typeface="NikoshBAN" pitchFamily="2" charset="0"/>
                <a:cs typeface="NikoshBAN" pitchFamily="2" charset="0"/>
              </a:defRPr>
            </a:lvl5pPr>
            <a:lvl6pPr marL="2514600" indent="-228600" eaLnBrk="0" fontAlgn="base" hangingPunct="0">
              <a:spcBef>
                <a:spcPct val="20000"/>
              </a:spcBef>
              <a:spcAft>
                <a:spcPct val="0"/>
              </a:spcAft>
              <a:buChar char="•"/>
              <a:defRPr sz="3200">
                <a:solidFill>
                  <a:schemeClr val="tx1"/>
                </a:solidFill>
                <a:latin typeface="Times New Roman" pitchFamily="18" charset="0"/>
                <a:ea typeface="NikoshBAN" pitchFamily="2" charset="0"/>
                <a:cs typeface="NikoshBAN" pitchFamily="2" charset="0"/>
              </a:defRPr>
            </a:lvl6pPr>
            <a:lvl7pPr marL="2971800" indent="-228600" eaLnBrk="0" fontAlgn="base" hangingPunct="0">
              <a:spcBef>
                <a:spcPct val="20000"/>
              </a:spcBef>
              <a:spcAft>
                <a:spcPct val="0"/>
              </a:spcAft>
              <a:buChar char="•"/>
              <a:defRPr sz="3200">
                <a:solidFill>
                  <a:schemeClr val="tx1"/>
                </a:solidFill>
                <a:latin typeface="Times New Roman" pitchFamily="18" charset="0"/>
                <a:ea typeface="NikoshBAN" pitchFamily="2" charset="0"/>
                <a:cs typeface="NikoshBAN" pitchFamily="2" charset="0"/>
              </a:defRPr>
            </a:lvl7pPr>
            <a:lvl8pPr marL="3429000" indent="-228600" eaLnBrk="0" fontAlgn="base" hangingPunct="0">
              <a:spcBef>
                <a:spcPct val="20000"/>
              </a:spcBef>
              <a:spcAft>
                <a:spcPct val="0"/>
              </a:spcAft>
              <a:buChar char="•"/>
              <a:defRPr sz="3200">
                <a:solidFill>
                  <a:schemeClr val="tx1"/>
                </a:solidFill>
                <a:latin typeface="Times New Roman" pitchFamily="18" charset="0"/>
                <a:ea typeface="NikoshBAN" pitchFamily="2" charset="0"/>
                <a:cs typeface="NikoshBAN" pitchFamily="2" charset="0"/>
              </a:defRPr>
            </a:lvl8pPr>
            <a:lvl9pPr marL="3886200" indent="-228600" eaLnBrk="0" fontAlgn="base" hangingPunct="0">
              <a:spcBef>
                <a:spcPct val="20000"/>
              </a:spcBef>
              <a:spcAft>
                <a:spcPct val="0"/>
              </a:spcAft>
              <a:buChar char="•"/>
              <a:defRPr sz="3200">
                <a:solidFill>
                  <a:schemeClr val="tx1"/>
                </a:solidFill>
                <a:latin typeface="Times New Roman" pitchFamily="18" charset="0"/>
                <a:ea typeface="NikoshBAN" pitchFamily="2" charset="0"/>
                <a:cs typeface="NikoshBAN" pitchFamily="2" charset="0"/>
              </a:defRPr>
            </a:lvl9pPr>
          </a:lstStyle>
          <a:p>
            <a:pPr algn="ctr" eaLnBrk="1" fontAlgn="base" hangingPunct="1">
              <a:spcBef>
                <a:spcPct val="0"/>
              </a:spcBef>
              <a:spcAft>
                <a:spcPct val="0"/>
              </a:spcAft>
            </a:pPr>
            <a:r>
              <a:rPr lang="en-US" sz="2800" smtClean="0">
                <a:solidFill>
                  <a:srgbClr val="FF0000"/>
                </a:solidFill>
                <a:latin typeface="SutonnyMJ" pitchFamily="2" charset="0"/>
                <a:cs typeface="SutonnyMJ" pitchFamily="2" charset="0"/>
              </a:rPr>
              <a:t>cÖavb wkÿK</a:t>
            </a:r>
          </a:p>
          <a:p>
            <a:pPr algn="ctr" eaLnBrk="1" fontAlgn="base" hangingPunct="1">
              <a:spcBef>
                <a:spcPct val="0"/>
              </a:spcBef>
              <a:spcAft>
                <a:spcPct val="0"/>
              </a:spcAft>
            </a:pPr>
            <a:r>
              <a:rPr lang="en-US" sz="2800" smtClean="0">
                <a:solidFill>
                  <a:srgbClr val="FF0000"/>
                </a:solidFill>
                <a:latin typeface="SutonnyMJ" pitchFamily="2" charset="0"/>
                <a:cs typeface="SutonnyMJ" pitchFamily="2" charset="0"/>
              </a:rPr>
              <a:t>‡nvgbv Av`k© D”P we`¨vjq, †nvgbv, Kzwgjøv|</a:t>
            </a:r>
            <a:endParaRPr lang="en-US" sz="2800" smtClean="0">
              <a:solidFill>
                <a:srgbClr val="FF0000"/>
              </a:solidFill>
              <a:latin typeface="NikoshBAN" pitchFamily="2" charset="0"/>
            </a:endParaRPr>
          </a:p>
        </p:txBody>
      </p:sp>
    </p:spTree>
    <p:extLst>
      <p:ext uri="{BB962C8B-B14F-4D97-AF65-F5344CB8AC3E}">
        <p14:creationId xmlns:p14="http://schemas.microsoft.com/office/powerpoint/2010/main" val="33282887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20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ircle(in)">
                                      <p:cBhvr>
                                        <p:cTn id="27" dur="20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circle(in)">
                                      <p:cBhvr>
                                        <p:cTn id="32" dur="20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circle(in)">
                                      <p:cBhvr>
                                        <p:cTn id="37" dur="2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circle(in)">
                                      <p:cBhvr>
                                        <p:cTn id="42" dur="2000"/>
                                        <p:tgtEl>
                                          <p:spTgt spid="4">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circle(in)">
                                      <p:cBhvr>
                                        <p:cTn id="4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9" grpId="0" animBg="1"/>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8488C4"/>
            </a:gs>
            <a:gs pos="22000">
              <a:srgbClr val="D4DEFF"/>
            </a:gs>
            <a:gs pos="83000">
              <a:srgbClr val="D4DEFF"/>
            </a:gs>
            <a:gs pos="95000">
              <a:srgbClr val="96AB94"/>
            </a:gs>
          </a:gsLst>
          <a:lin ang="10800000" scaled="1"/>
          <a:tileRect/>
        </a:gradFill>
        <a:effectLst/>
      </p:bgPr>
    </p:bg>
    <p:spTree>
      <p:nvGrpSpPr>
        <p:cNvPr id="1" name=""/>
        <p:cNvGrpSpPr/>
        <p:nvPr/>
      </p:nvGrpSpPr>
      <p:grpSpPr>
        <a:xfrm>
          <a:off x="0" y="0"/>
          <a:ext cx="0" cy="0"/>
          <a:chOff x="0" y="0"/>
          <a:chExt cx="0" cy="0"/>
        </a:xfrm>
      </p:grpSpPr>
      <p:sp>
        <p:nvSpPr>
          <p:cNvPr id="3" name="TextBox 2"/>
          <p:cNvSpPr txBox="1"/>
          <p:nvPr/>
        </p:nvSpPr>
        <p:spPr>
          <a:xfrm>
            <a:off x="718457" y="838200"/>
            <a:ext cx="7848600" cy="4093428"/>
          </a:xfrm>
          <a:prstGeom prst="rect">
            <a:avLst/>
          </a:prstGeom>
          <a:noFill/>
        </p:spPr>
        <p:txBody>
          <a:bodyPr wrap="square" rtlCol="0">
            <a:spAutoFit/>
          </a:bodyPr>
          <a:lstStyle/>
          <a:p>
            <a:pPr algn="ctr"/>
            <a:r>
              <a:rPr lang="bn-BD" sz="6000" u="sng" dirty="0" smtClean="0">
                <a:solidFill>
                  <a:srgbClr val="FF0000"/>
                </a:solidFill>
                <a:latin typeface="NikoshBAN" pitchFamily="2" charset="0"/>
                <a:cs typeface="NikoshBAN" pitchFamily="2" charset="0"/>
              </a:rPr>
              <a:t>মূল্যায়ন </a:t>
            </a:r>
            <a:r>
              <a:rPr lang="en-US" sz="6000" u="sng" dirty="0" smtClean="0">
                <a:solidFill>
                  <a:srgbClr val="FF0000"/>
                </a:solidFill>
                <a:latin typeface="NikoshBAN" pitchFamily="2" charset="0"/>
                <a:cs typeface="NikoshBAN" pitchFamily="2" charset="0"/>
              </a:rPr>
              <a:t>:</a:t>
            </a:r>
            <a:endParaRPr lang="bn-BD" sz="6000" u="sng" dirty="0" smtClean="0">
              <a:solidFill>
                <a:srgbClr val="FF0000"/>
              </a:solidFill>
              <a:latin typeface="NikoshBAN" pitchFamily="2" charset="0"/>
              <a:cs typeface="NikoshBAN" pitchFamily="2" charset="0"/>
            </a:endParaRPr>
          </a:p>
          <a:p>
            <a:pPr marL="571500" indent="-571500">
              <a:buFont typeface="Wingdings" pitchFamily="2" charset="2"/>
              <a:buChar char="Ø"/>
            </a:pPr>
            <a:r>
              <a:rPr lang="bn-BD" sz="4000" dirty="0" smtClean="0">
                <a:solidFill>
                  <a:srgbClr val="0070C0"/>
                </a:solidFill>
                <a:latin typeface="NikoshBAN" pitchFamily="2" charset="0"/>
                <a:cs typeface="NikoshBAN" pitchFamily="2" charset="0"/>
              </a:rPr>
              <a:t>খতিয়ান কী ?</a:t>
            </a:r>
          </a:p>
          <a:p>
            <a:pPr marL="571500" indent="-571500">
              <a:buFont typeface="Wingdings" pitchFamily="2" charset="2"/>
              <a:buChar char="Ø"/>
            </a:pPr>
            <a:r>
              <a:rPr lang="bn-BD" sz="4000" dirty="0" smtClean="0">
                <a:solidFill>
                  <a:srgbClr val="0070C0"/>
                </a:solidFill>
                <a:latin typeface="NikoshBAN" pitchFamily="2" charset="0"/>
                <a:cs typeface="NikoshBAN" pitchFamily="2" charset="0"/>
              </a:rPr>
              <a:t>খতিয়ানে লেনদেন কিভাবে লেখা হয় ?</a:t>
            </a:r>
          </a:p>
          <a:p>
            <a:pPr marL="571500" indent="-571500">
              <a:buFont typeface="Wingdings" pitchFamily="2" charset="2"/>
              <a:buChar char="Ø"/>
            </a:pPr>
            <a:r>
              <a:rPr lang="bn-BD" sz="4000" dirty="0" smtClean="0">
                <a:solidFill>
                  <a:srgbClr val="0070C0"/>
                </a:solidFill>
                <a:latin typeface="NikoshBAN" pitchFamily="2" charset="0"/>
                <a:cs typeface="NikoshBAN" pitchFamily="2" charset="0"/>
              </a:rPr>
              <a:t>খতিয়ানের চলমান জের ছকে কয়টি টাকার ঘর থাকে ?</a:t>
            </a:r>
          </a:p>
          <a:p>
            <a:pPr marL="571500" indent="-571500">
              <a:buFont typeface="Wingdings" pitchFamily="2" charset="2"/>
              <a:buChar char="Ø"/>
            </a:pPr>
            <a:r>
              <a:rPr lang="bn-BD" sz="4000" dirty="0" smtClean="0">
                <a:solidFill>
                  <a:srgbClr val="0070C0"/>
                </a:solidFill>
                <a:latin typeface="NikoshBAN" pitchFamily="2" charset="0"/>
                <a:cs typeface="NikoshBAN" pitchFamily="2" charset="0"/>
              </a:rPr>
              <a:t>খতিয়ান না রাখলে কি অসুবিধা হয় ?</a:t>
            </a:r>
            <a:endParaRPr lang="en-US" sz="4000"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447416641"/>
      </p:ext>
    </p:extLst>
  </p:cSld>
  <p:clrMapOvr>
    <a:masterClrMapping/>
  </p:clrMapOvr>
  <mc:AlternateContent xmlns:mc="http://schemas.openxmlformats.org/markup-compatibility/2006" xmlns:p14="http://schemas.microsoft.com/office/powerpoint/2010/main">
    <mc:Choice Requires="p14">
      <p:transition spd="slow" p14:dur="1500">
        <p14:ripple dir="l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798286" y="914400"/>
            <a:ext cx="7696200" cy="4062651"/>
          </a:xfrm>
          <a:prstGeom prst="rect">
            <a:avLst/>
          </a:prstGeom>
          <a:noFill/>
        </p:spPr>
        <p:txBody>
          <a:bodyPr wrap="square" rtlCol="0">
            <a:spAutoFit/>
          </a:bodyPr>
          <a:lstStyle/>
          <a:p>
            <a:pPr algn="ctr"/>
            <a:r>
              <a:rPr lang="bn-BD" sz="6000" u="sng" dirty="0" smtClean="0">
                <a:solidFill>
                  <a:srgbClr val="FF0000"/>
                </a:solidFill>
                <a:latin typeface="NikoshBAN" pitchFamily="2" charset="0"/>
                <a:cs typeface="NikoshBAN" pitchFamily="2" charset="0"/>
              </a:rPr>
              <a:t>বাড়ির কাজ </a:t>
            </a:r>
            <a:r>
              <a:rPr lang="en-US" sz="6000" u="sng" dirty="0" smtClean="0">
                <a:solidFill>
                  <a:srgbClr val="FF0000"/>
                </a:solidFill>
                <a:latin typeface="NikoshBAN" pitchFamily="2" charset="0"/>
                <a:cs typeface="NikoshBAN" pitchFamily="2" charset="0"/>
              </a:rPr>
              <a:t>:</a:t>
            </a:r>
            <a:endParaRPr lang="bn-BD" sz="2000" u="sng" dirty="0">
              <a:solidFill>
                <a:srgbClr val="FF0000"/>
              </a:solidFill>
              <a:latin typeface="NikoshBAN" pitchFamily="2" charset="0"/>
              <a:cs typeface="NikoshBAN" pitchFamily="2" charset="0"/>
            </a:endParaRPr>
          </a:p>
          <a:p>
            <a:pPr algn="ctr"/>
            <a:endParaRPr lang="bn-BD" u="sng" dirty="0" smtClean="0">
              <a:solidFill>
                <a:srgbClr val="FF0000"/>
              </a:solidFill>
              <a:latin typeface="NikoshBAN" pitchFamily="2" charset="0"/>
              <a:cs typeface="NikoshBAN" pitchFamily="2" charset="0"/>
            </a:endParaRPr>
          </a:p>
          <a:p>
            <a:r>
              <a:rPr lang="en-US" sz="3200" dirty="0" smtClean="0">
                <a:solidFill>
                  <a:srgbClr val="0070C0"/>
                </a:solidFill>
                <a:latin typeface="NikoshBAN" pitchFamily="2" charset="0"/>
                <a:cs typeface="NikoshBAN" pitchFamily="2" charset="0"/>
              </a:rPr>
              <a:t>‘</a:t>
            </a:r>
            <a:r>
              <a:rPr lang="en-US" sz="4000" dirty="0" smtClean="0">
                <a:solidFill>
                  <a:srgbClr val="0070C0"/>
                </a:solidFill>
                <a:latin typeface="NikoshBAN" pitchFamily="2" charset="0"/>
                <a:cs typeface="NikoshBAN" pitchFamily="2" charset="0"/>
              </a:rPr>
              <a:t>T</a:t>
            </a:r>
            <a:r>
              <a:rPr lang="en-US" sz="3200" dirty="0" smtClean="0">
                <a:solidFill>
                  <a:srgbClr val="0070C0"/>
                </a:solidFill>
                <a:latin typeface="NikoshBAN" pitchFamily="2" charset="0"/>
                <a:cs typeface="NikoshBAN" pitchFamily="2" charset="0"/>
              </a:rPr>
              <a:t>’-</a:t>
            </a:r>
            <a:r>
              <a:rPr lang="bn-BD" sz="3200" dirty="0" smtClean="0">
                <a:solidFill>
                  <a:srgbClr val="0070C0"/>
                </a:solidFill>
                <a:latin typeface="NikoshBAN" pitchFamily="2" charset="0"/>
                <a:cs typeface="NikoshBAN" pitchFamily="2" charset="0"/>
              </a:rPr>
              <a:t>ছকে খতিয়ান কর –</a:t>
            </a:r>
            <a:endParaRPr lang="en-US" sz="3200" dirty="0" smtClean="0">
              <a:solidFill>
                <a:srgbClr val="0070C0"/>
              </a:solidFill>
              <a:latin typeface="NikoshBAN" pitchFamily="2" charset="0"/>
              <a:cs typeface="NikoshBAN" pitchFamily="2" charset="0"/>
            </a:endParaRPr>
          </a:p>
          <a:p>
            <a:endParaRPr lang="bn-BD" sz="3200" dirty="0" smtClean="0">
              <a:solidFill>
                <a:srgbClr val="0070C0"/>
              </a:solidFill>
              <a:latin typeface="NikoshBAN" pitchFamily="2" charset="0"/>
              <a:cs typeface="NikoshBAN" pitchFamily="2" charset="0"/>
            </a:endParaRPr>
          </a:p>
          <a:p>
            <a:r>
              <a:rPr lang="bn-BD" sz="2800" dirty="0" smtClean="0">
                <a:latin typeface="NikoshBAN" pitchFamily="2" charset="0"/>
                <a:cs typeface="NikoshBAN" pitchFamily="2" charset="0"/>
              </a:rPr>
              <a:t>   </a:t>
            </a:r>
            <a:r>
              <a:rPr lang="bn-BD" sz="3600" dirty="0" smtClean="0">
                <a:solidFill>
                  <a:srgbClr val="7030A0"/>
                </a:solidFill>
                <a:latin typeface="NikoshBAN" pitchFamily="2" charset="0"/>
                <a:cs typeface="NikoshBAN" pitchFamily="2" charset="0"/>
              </a:rPr>
              <a:t>জানুঃ ০২  </a:t>
            </a:r>
            <a:r>
              <a:rPr lang="bn-BD" sz="3600" dirty="0" smtClean="0">
                <a:solidFill>
                  <a:srgbClr val="00B0F0"/>
                </a:solidFill>
                <a:latin typeface="NikoshBAN" pitchFamily="2" charset="0"/>
                <a:cs typeface="NikoshBAN" pitchFamily="2" charset="0"/>
              </a:rPr>
              <a:t>পণ্য ক্রয় ৬,০০০ টাকা</a:t>
            </a:r>
            <a:r>
              <a:rPr lang="bn-BD" sz="3600" dirty="0" smtClean="0">
                <a:solidFill>
                  <a:srgbClr val="0070C0"/>
                </a:solidFill>
                <a:latin typeface="NikoshBAN" pitchFamily="2" charset="0"/>
                <a:cs typeface="NikoshBAN" pitchFamily="2" charset="0"/>
              </a:rPr>
              <a:t>।</a:t>
            </a:r>
          </a:p>
          <a:p>
            <a:r>
              <a:rPr lang="bn-BD" sz="2800" dirty="0">
                <a:solidFill>
                  <a:srgbClr val="7030A0"/>
                </a:solidFill>
                <a:latin typeface="NikoshBAN" pitchFamily="2" charset="0"/>
                <a:cs typeface="NikoshBAN" pitchFamily="2" charset="0"/>
              </a:rPr>
              <a:t> </a:t>
            </a:r>
            <a:r>
              <a:rPr lang="bn-BD" sz="2800" dirty="0" smtClean="0">
                <a:solidFill>
                  <a:srgbClr val="7030A0"/>
                </a:solidFill>
                <a:latin typeface="NikoshBAN" pitchFamily="2" charset="0"/>
                <a:cs typeface="NikoshBAN" pitchFamily="2" charset="0"/>
              </a:rPr>
              <a:t>  </a:t>
            </a:r>
            <a:r>
              <a:rPr lang="bn-BD" sz="3600" dirty="0" smtClean="0">
                <a:solidFill>
                  <a:srgbClr val="7030A0"/>
                </a:solidFill>
                <a:latin typeface="NikoshBAN" pitchFamily="2" charset="0"/>
                <a:cs typeface="NikoshBAN" pitchFamily="2" charset="0"/>
              </a:rPr>
              <a:t>জানুঃ ১১  </a:t>
            </a:r>
            <a:r>
              <a:rPr lang="bn-BD" sz="3600" dirty="0" smtClean="0">
                <a:solidFill>
                  <a:srgbClr val="00B0F0"/>
                </a:solidFill>
                <a:latin typeface="NikoshBAN" pitchFamily="2" charset="0"/>
                <a:cs typeface="NikoshBAN" pitchFamily="2" charset="0"/>
              </a:rPr>
              <a:t>মাল বিক্রয় ১৩,০০০ টাকা</a:t>
            </a:r>
            <a:r>
              <a:rPr lang="bn-BD" sz="3600" dirty="0" smtClean="0">
                <a:solidFill>
                  <a:srgbClr val="0070C0"/>
                </a:solidFill>
                <a:latin typeface="NikoshBAN" pitchFamily="2" charset="0"/>
                <a:cs typeface="NikoshBAN" pitchFamily="2" charset="0"/>
              </a:rPr>
              <a:t>।</a:t>
            </a:r>
          </a:p>
          <a:p>
            <a:r>
              <a:rPr lang="bn-BD" sz="3600" dirty="0">
                <a:solidFill>
                  <a:srgbClr val="7030A0"/>
                </a:solidFill>
                <a:latin typeface="NikoshBAN" pitchFamily="2" charset="0"/>
                <a:cs typeface="NikoshBAN" pitchFamily="2" charset="0"/>
              </a:rPr>
              <a:t> </a:t>
            </a:r>
            <a:r>
              <a:rPr lang="bn-BD" sz="3600" dirty="0" smtClean="0">
                <a:solidFill>
                  <a:srgbClr val="7030A0"/>
                </a:solidFill>
                <a:latin typeface="NikoshBAN" pitchFamily="2" charset="0"/>
                <a:cs typeface="NikoshBAN" pitchFamily="2" charset="0"/>
              </a:rPr>
              <a:t> জানুঃ ২৪  </a:t>
            </a:r>
            <a:r>
              <a:rPr lang="bn-BD" sz="3600" dirty="0" smtClean="0">
                <a:solidFill>
                  <a:srgbClr val="00B0F0"/>
                </a:solidFill>
                <a:latin typeface="NikoshBAN" pitchFamily="2" charset="0"/>
                <a:cs typeface="NikoshBAN" pitchFamily="2" charset="0"/>
              </a:rPr>
              <a:t>কমিশন প্রদান ১,০০০ টাকা</a:t>
            </a:r>
            <a:r>
              <a:rPr lang="bn-BD" sz="3600" dirty="0" smtClean="0">
                <a:solidFill>
                  <a:srgbClr val="0070C0"/>
                </a:solidFill>
                <a:latin typeface="NikoshBAN" pitchFamily="2" charset="0"/>
                <a:cs typeface="NikoshBAN" pitchFamily="2" charset="0"/>
              </a:rPr>
              <a:t>।</a:t>
            </a:r>
            <a:endParaRPr lang="en-US" sz="3600"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3965929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8000" b="-28000"/>
          </a:stretch>
        </a:blipFill>
        <a:effectLst/>
      </p:bgPr>
    </p:bg>
    <p:spTree>
      <p:nvGrpSpPr>
        <p:cNvPr id="1" name=""/>
        <p:cNvGrpSpPr/>
        <p:nvPr/>
      </p:nvGrpSpPr>
      <p:grpSpPr>
        <a:xfrm>
          <a:off x="0" y="0"/>
          <a:ext cx="0" cy="0"/>
          <a:chOff x="0" y="0"/>
          <a:chExt cx="0" cy="0"/>
        </a:xfrm>
      </p:grpSpPr>
      <p:sp>
        <p:nvSpPr>
          <p:cNvPr id="2" name="TextBox 1"/>
          <p:cNvSpPr txBox="1"/>
          <p:nvPr/>
        </p:nvSpPr>
        <p:spPr>
          <a:xfrm>
            <a:off x="1295400" y="2057400"/>
            <a:ext cx="6705600" cy="2308225"/>
          </a:xfrm>
          <a:prstGeom prst="rect">
            <a:avLst/>
          </a:prstGeom>
          <a:noFill/>
        </p:spPr>
        <p:txBody>
          <a:bodyPr>
            <a:spAutoFit/>
          </a:bodyPr>
          <a:lstStyle>
            <a:lvl1pPr eaLnBrk="0" hangingPunct="0">
              <a:defRPr sz="3200">
                <a:solidFill>
                  <a:schemeClr val="tx1"/>
                </a:solidFill>
                <a:latin typeface="Times New Roman" pitchFamily="18" charset="0"/>
                <a:ea typeface="NikoshBAN" pitchFamily="2" charset="0"/>
                <a:cs typeface="NikoshBAN" pitchFamily="2" charset="0"/>
              </a:defRPr>
            </a:lvl1pPr>
            <a:lvl2pPr marL="742950" indent="-285750" eaLnBrk="0" hangingPunct="0">
              <a:defRPr sz="3200">
                <a:solidFill>
                  <a:schemeClr val="tx1"/>
                </a:solidFill>
                <a:latin typeface="Times New Roman" pitchFamily="18" charset="0"/>
                <a:ea typeface="NikoshBAN" pitchFamily="2" charset="0"/>
                <a:cs typeface="NikoshBAN" pitchFamily="2" charset="0"/>
              </a:defRPr>
            </a:lvl2pPr>
            <a:lvl3pPr marL="1143000" indent="-228600" eaLnBrk="0" hangingPunct="0">
              <a:defRPr sz="3200">
                <a:solidFill>
                  <a:schemeClr val="tx1"/>
                </a:solidFill>
                <a:latin typeface="Times New Roman" pitchFamily="18" charset="0"/>
                <a:ea typeface="NikoshBAN" pitchFamily="2" charset="0"/>
                <a:cs typeface="NikoshBAN" pitchFamily="2" charset="0"/>
              </a:defRPr>
            </a:lvl3pPr>
            <a:lvl4pPr marL="1600200" indent="-228600" eaLnBrk="0" hangingPunct="0">
              <a:defRPr sz="3200">
                <a:solidFill>
                  <a:schemeClr val="tx1"/>
                </a:solidFill>
                <a:latin typeface="Times New Roman" pitchFamily="18" charset="0"/>
                <a:ea typeface="NikoshBAN" pitchFamily="2" charset="0"/>
                <a:cs typeface="NikoshBAN" pitchFamily="2" charset="0"/>
              </a:defRPr>
            </a:lvl4pPr>
            <a:lvl5pPr marL="2057400" indent="-228600" eaLnBrk="0" hangingPunct="0">
              <a:defRPr sz="3200">
                <a:solidFill>
                  <a:schemeClr val="tx1"/>
                </a:solidFill>
                <a:latin typeface="Times New Roman" pitchFamily="18" charset="0"/>
                <a:ea typeface="NikoshBAN" pitchFamily="2" charset="0"/>
                <a:cs typeface="NikoshBAN" pitchFamily="2" charset="0"/>
              </a:defRPr>
            </a:lvl5pPr>
            <a:lvl6pPr marL="2514600" indent="-228600" eaLnBrk="0" fontAlgn="base" hangingPunct="0">
              <a:spcBef>
                <a:spcPct val="20000"/>
              </a:spcBef>
              <a:spcAft>
                <a:spcPct val="0"/>
              </a:spcAft>
              <a:buChar char="•"/>
              <a:defRPr sz="3200">
                <a:solidFill>
                  <a:schemeClr val="tx1"/>
                </a:solidFill>
                <a:latin typeface="Times New Roman" pitchFamily="18" charset="0"/>
                <a:ea typeface="NikoshBAN" pitchFamily="2" charset="0"/>
                <a:cs typeface="NikoshBAN" pitchFamily="2" charset="0"/>
              </a:defRPr>
            </a:lvl6pPr>
            <a:lvl7pPr marL="2971800" indent="-228600" eaLnBrk="0" fontAlgn="base" hangingPunct="0">
              <a:spcBef>
                <a:spcPct val="20000"/>
              </a:spcBef>
              <a:spcAft>
                <a:spcPct val="0"/>
              </a:spcAft>
              <a:buChar char="•"/>
              <a:defRPr sz="3200">
                <a:solidFill>
                  <a:schemeClr val="tx1"/>
                </a:solidFill>
                <a:latin typeface="Times New Roman" pitchFamily="18" charset="0"/>
                <a:ea typeface="NikoshBAN" pitchFamily="2" charset="0"/>
                <a:cs typeface="NikoshBAN" pitchFamily="2" charset="0"/>
              </a:defRPr>
            </a:lvl7pPr>
            <a:lvl8pPr marL="3429000" indent="-228600" eaLnBrk="0" fontAlgn="base" hangingPunct="0">
              <a:spcBef>
                <a:spcPct val="20000"/>
              </a:spcBef>
              <a:spcAft>
                <a:spcPct val="0"/>
              </a:spcAft>
              <a:buChar char="•"/>
              <a:defRPr sz="3200">
                <a:solidFill>
                  <a:schemeClr val="tx1"/>
                </a:solidFill>
                <a:latin typeface="Times New Roman" pitchFamily="18" charset="0"/>
                <a:ea typeface="NikoshBAN" pitchFamily="2" charset="0"/>
                <a:cs typeface="NikoshBAN" pitchFamily="2" charset="0"/>
              </a:defRPr>
            </a:lvl8pPr>
            <a:lvl9pPr marL="3886200" indent="-228600" eaLnBrk="0" fontAlgn="base" hangingPunct="0">
              <a:spcBef>
                <a:spcPct val="20000"/>
              </a:spcBef>
              <a:spcAft>
                <a:spcPct val="0"/>
              </a:spcAft>
              <a:buChar char="•"/>
              <a:defRPr sz="3200">
                <a:solidFill>
                  <a:schemeClr val="tx1"/>
                </a:solidFill>
                <a:latin typeface="Times New Roman" pitchFamily="18" charset="0"/>
                <a:ea typeface="NikoshBAN" pitchFamily="2" charset="0"/>
                <a:cs typeface="NikoshBAN" pitchFamily="2" charset="0"/>
              </a:defRPr>
            </a:lvl9pPr>
          </a:lstStyle>
          <a:p>
            <a:pPr algn="ctr" eaLnBrk="1" fontAlgn="base" hangingPunct="1">
              <a:spcBef>
                <a:spcPct val="0"/>
              </a:spcBef>
              <a:spcAft>
                <a:spcPct val="0"/>
              </a:spcAft>
            </a:pPr>
            <a:r>
              <a:rPr lang="bn-IN" sz="7200" smtClean="0">
                <a:solidFill>
                  <a:srgbClr val="490BA5"/>
                </a:solidFill>
                <a:latin typeface="NikoshBAN" pitchFamily="2" charset="0"/>
                <a:cs typeface="Vrinda"/>
              </a:rPr>
              <a:t>সবাইকে ধন্যবাদ</a:t>
            </a:r>
            <a:endParaRPr lang="en-US" sz="7200" smtClean="0">
              <a:solidFill>
                <a:srgbClr val="490BA5"/>
              </a:solidFill>
              <a:latin typeface="NikoshBAN" pitchFamily="2" charset="0"/>
            </a:endParaRPr>
          </a:p>
          <a:p>
            <a:pPr algn="ctr" eaLnBrk="1" fontAlgn="base" hangingPunct="1">
              <a:spcBef>
                <a:spcPct val="0"/>
              </a:spcBef>
              <a:spcAft>
                <a:spcPct val="0"/>
              </a:spcAft>
            </a:pPr>
            <a:r>
              <a:rPr lang="bn-IN" sz="7200" smtClean="0">
                <a:solidFill>
                  <a:srgbClr val="490BA5"/>
                </a:solidFill>
                <a:latin typeface="NikoshBAN" pitchFamily="2" charset="0"/>
                <a:cs typeface="Vrinda"/>
              </a:rPr>
              <a:t>আল্লাহ্‌ হাফেজ </a:t>
            </a:r>
            <a:endParaRPr lang="en-US" sz="7200" smtClean="0">
              <a:solidFill>
                <a:srgbClr val="490BA5"/>
              </a:solidFill>
              <a:latin typeface="NikoshBAN" pitchFamily="2" charset="0"/>
            </a:endParaRPr>
          </a:p>
        </p:txBody>
      </p:sp>
    </p:spTree>
    <p:extLst>
      <p:ext uri="{BB962C8B-B14F-4D97-AF65-F5344CB8AC3E}">
        <p14:creationId xmlns:p14="http://schemas.microsoft.com/office/powerpoint/2010/main" val="28163381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xit" presetSubtype="0" fill="hold" grpId="0" nodeType="clickEffect">
                                  <p:stCondLst>
                                    <p:cond delay="0"/>
                                  </p:stCondLst>
                                  <p:childTnLst>
                                    <p:animEffect transition="out" filter="fade">
                                      <p:cBhvr>
                                        <p:cTn id="6" dur="3000"/>
                                        <p:tgtEl>
                                          <p:spTgt spid="2"/>
                                        </p:tgtEl>
                                      </p:cBhvr>
                                    </p:animEffect>
                                    <p:anim calcmode="lin" valueType="num">
                                      <p:cBhvr>
                                        <p:cTn id="7" dur="3000"/>
                                        <p:tgtEl>
                                          <p:spTgt spid="2"/>
                                        </p:tgtEl>
                                        <p:attrNameLst>
                                          <p:attrName>style.rotation</p:attrName>
                                        </p:attrNameLst>
                                      </p:cBhvr>
                                      <p:tavLst>
                                        <p:tav tm="0">
                                          <p:val>
                                            <p:fltVal val="0"/>
                                          </p:val>
                                        </p:tav>
                                        <p:tav tm="100000">
                                          <p:val>
                                            <p:fltVal val="720"/>
                                          </p:val>
                                        </p:tav>
                                      </p:tavLst>
                                    </p:anim>
                                    <p:anim calcmode="lin" valueType="num">
                                      <p:cBhvr>
                                        <p:cTn id="8" dur="3000"/>
                                        <p:tgtEl>
                                          <p:spTgt spid="2"/>
                                        </p:tgtEl>
                                        <p:attrNameLst>
                                          <p:attrName>ppt_h</p:attrName>
                                        </p:attrNameLst>
                                      </p:cBhvr>
                                      <p:tavLst>
                                        <p:tav tm="0">
                                          <p:val>
                                            <p:strVal val="ppt_h"/>
                                          </p:val>
                                        </p:tav>
                                        <p:tav tm="100000">
                                          <p:val>
                                            <p:fltVal val="0"/>
                                          </p:val>
                                        </p:tav>
                                      </p:tavLst>
                                    </p:anim>
                                    <p:anim calcmode="lin" valueType="num">
                                      <p:cBhvr>
                                        <p:cTn id="9" dur="3000"/>
                                        <p:tgtEl>
                                          <p:spTgt spid="2"/>
                                        </p:tgtEl>
                                        <p:attrNameLst>
                                          <p:attrName>ppt_w</p:attrName>
                                        </p:attrNameLst>
                                      </p:cBhvr>
                                      <p:tavLst>
                                        <p:tav tm="0">
                                          <p:val>
                                            <p:strVal val="ppt_w"/>
                                          </p:val>
                                        </p:tav>
                                        <p:tav tm="100000">
                                          <p:val>
                                            <p:fltVal val="0"/>
                                          </p:val>
                                        </p:tav>
                                      </p:tavLst>
                                    </p:anim>
                                    <p:set>
                                      <p:cBhvr>
                                        <p:cTn id="10" dur="1" fill="hold">
                                          <p:stCondLst>
                                            <p:cond delay="2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pattFill prst="pct25">
          <a:fgClr>
            <a:schemeClr val="bg2">
              <a:lumMod val="75000"/>
            </a:schemeClr>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609600" y="457200"/>
            <a:ext cx="8077200" cy="707886"/>
          </a:xfrm>
          <a:prstGeom prst="rect">
            <a:avLst/>
          </a:prstGeom>
          <a:noFill/>
        </p:spPr>
        <p:txBody>
          <a:bodyPr wrap="square" rtlCol="0">
            <a:spAutoFit/>
          </a:bodyPr>
          <a:lstStyle/>
          <a:p>
            <a:endParaRPr lang="en-US" sz="4000">
              <a:latin typeface="NikoshBAN" pitchFamily="2" charset="0"/>
              <a:cs typeface="NikoshBAN" pitchFamily="2" charset="0"/>
            </a:endParaRPr>
          </a:p>
        </p:txBody>
      </p:sp>
      <p:sp>
        <p:nvSpPr>
          <p:cNvPr id="3" name="TextBox 2"/>
          <p:cNvSpPr txBox="1"/>
          <p:nvPr/>
        </p:nvSpPr>
        <p:spPr>
          <a:xfrm>
            <a:off x="609600" y="990600"/>
            <a:ext cx="8077200" cy="4093428"/>
          </a:xfrm>
          <a:prstGeom prst="rect">
            <a:avLst/>
          </a:prstGeom>
          <a:noFill/>
        </p:spPr>
        <p:txBody>
          <a:bodyPr wrap="square" rtlCol="0">
            <a:spAutoFit/>
          </a:bodyPr>
          <a:lstStyle/>
          <a:p>
            <a:pPr algn="ctr"/>
            <a:r>
              <a:rPr lang="bn-BD" sz="6000" u="sng" dirty="0" smtClean="0">
                <a:solidFill>
                  <a:srgbClr val="FF0000"/>
                </a:solidFill>
                <a:latin typeface="NikoshBAN" pitchFamily="2" charset="0"/>
                <a:cs typeface="NikoshBAN" pitchFamily="2" charset="0"/>
              </a:rPr>
              <a:t>শিখনফল</a:t>
            </a:r>
            <a:r>
              <a:rPr lang="bn-BD" sz="4000" dirty="0" smtClean="0">
                <a:latin typeface="NikoshBAN" pitchFamily="2" charset="0"/>
                <a:cs typeface="NikoshBAN" pitchFamily="2" charset="0"/>
              </a:rPr>
              <a:t> </a:t>
            </a:r>
            <a:endParaRPr lang="en-US" sz="4000" dirty="0" smtClean="0">
              <a:latin typeface="NikoshBAN" pitchFamily="2" charset="0"/>
              <a:cs typeface="NikoshBAN" pitchFamily="2" charset="0"/>
            </a:endParaRPr>
          </a:p>
          <a:p>
            <a:pPr marL="571500" indent="-571500">
              <a:buFont typeface="Wingdings" pitchFamily="2" charset="2"/>
              <a:buChar char="Ø"/>
            </a:pPr>
            <a:r>
              <a:rPr lang="bn-BD" sz="4000" dirty="0" smtClean="0">
                <a:solidFill>
                  <a:srgbClr val="0070C0"/>
                </a:solidFill>
                <a:latin typeface="NikoshBAN" pitchFamily="2" charset="0"/>
                <a:cs typeface="NikoshBAN" pitchFamily="2" charset="0"/>
              </a:rPr>
              <a:t>খতিয়ান </a:t>
            </a:r>
            <a:r>
              <a:rPr lang="bn-BD" sz="4000" dirty="0" smtClean="0">
                <a:solidFill>
                  <a:srgbClr val="0070C0"/>
                </a:solidFill>
                <a:latin typeface="NikoshBAN" pitchFamily="2" charset="0"/>
                <a:cs typeface="NikoshBAN" pitchFamily="2" charset="0"/>
              </a:rPr>
              <a:t>কি বলতে পারবে।</a:t>
            </a:r>
          </a:p>
          <a:p>
            <a:pPr marL="571500" indent="-571500">
              <a:buFont typeface="Wingdings" pitchFamily="2" charset="2"/>
              <a:buChar char="Ø"/>
            </a:pPr>
            <a:r>
              <a:rPr lang="bn-BD" sz="4000" dirty="0" smtClean="0">
                <a:solidFill>
                  <a:srgbClr val="0070C0"/>
                </a:solidFill>
                <a:latin typeface="NikoshBAN" pitchFamily="2" charset="0"/>
                <a:cs typeface="NikoshBAN" pitchFamily="2" charset="0"/>
              </a:rPr>
              <a:t>খতিয়ানের বৈশিষ্ট্য লিখতে পারবে।</a:t>
            </a:r>
          </a:p>
          <a:p>
            <a:pPr marL="571500" indent="-571500">
              <a:buFont typeface="Wingdings" pitchFamily="2" charset="2"/>
              <a:buChar char="Ø"/>
            </a:pPr>
            <a:r>
              <a:rPr lang="bn-BD" sz="4000" dirty="0" smtClean="0">
                <a:solidFill>
                  <a:srgbClr val="0070C0"/>
                </a:solidFill>
                <a:latin typeface="NikoshBAN" pitchFamily="2" charset="0"/>
                <a:cs typeface="NikoshBAN" pitchFamily="2" charset="0"/>
              </a:rPr>
              <a:t>খতিয়ানের গুরুত্ত্ব লিখতে পারবে।</a:t>
            </a:r>
          </a:p>
          <a:p>
            <a:pPr marL="571500" indent="-571500">
              <a:buFont typeface="Wingdings" pitchFamily="2" charset="2"/>
              <a:buChar char="Ø"/>
            </a:pPr>
            <a:r>
              <a:rPr lang="bn-BD" sz="3600" dirty="0" smtClean="0">
                <a:solidFill>
                  <a:srgbClr val="0070C0"/>
                </a:solidFill>
                <a:latin typeface="NikoshBAN" pitchFamily="2" charset="0"/>
                <a:cs typeface="NikoshBAN" pitchFamily="2" charset="0"/>
              </a:rPr>
              <a:t>জাবেদা ও খতিয়ানের পার্থক্য করতে পারবে।</a:t>
            </a:r>
          </a:p>
          <a:p>
            <a:pPr marL="571500" indent="-571500">
              <a:buFont typeface="Wingdings" pitchFamily="2" charset="2"/>
              <a:buChar char="Ø"/>
            </a:pPr>
            <a:r>
              <a:rPr lang="bn-BD" sz="4000" dirty="0" smtClean="0">
                <a:solidFill>
                  <a:srgbClr val="0070C0"/>
                </a:solidFill>
                <a:latin typeface="NikoshBAN" pitchFamily="2" charset="0"/>
                <a:cs typeface="NikoshBAN" pitchFamily="2" charset="0"/>
              </a:rPr>
              <a:t>খতিয়ান করতে পারবে।</a:t>
            </a:r>
            <a:endParaRPr lang="en-US" sz="4000"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258203832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85800" y="1295400"/>
            <a:ext cx="7696200" cy="4216539"/>
          </a:xfrm>
          <a:prstGeom prst="rect">
            <a:avLst/>
          </a:prstGeom>
          <a:noFill/>
        </p:spPr>
        <p:txBody>
          <a:bodyPr wrap="square" rtlCol="0">
            <a:spAutoFit/>
          </a:bodyPr>
          <a:lstStyle/>
          <a:p>
            <a:pPr algn="ctr"/>
            <a:r>
              <a:rPr lang="bn-BD" sz="6000" u="sng" dirty="0" smtClean="0">
                <a:solidFill>
                  <a:srgbClr val="FF0000"/>
                </a:solidFill>
                <a:latin typeface="NikoshBAN" pitchFamily="2" charset="0"/>
                <a:cs typeface="NikoshBAN" pitchFamily="2" charset="0"/>
              </a:rPr>
              <a:t>পূর্বজ্ঞান যাচাই </a:t>
            </a:r>
            <a:endParaRPr lang="en-US" sz="6000" u="sng" dirty="0" smtClean="0">
              <a:solidFill>
                <a:srgbClr val="FF0000"/>
              </a:solidFill>
              <a:latin typeface="NikoshBAN" pitchFamily="2" charset="0"/>
              <a:cs typeface="NikoshBAN" pitchFamily="2" charset="0"/>
            </a:endParaRPr>
          </a:p>
          <a:p>
            <a:pPr algn="ctr"/>
            <a:endParaRPr lang="bn-BD" sz="4000" u="sng" dirty="0" smtClean="0">
              <a:latin typeface="NikoshBAN" pitchFamily="2" charset="0"/>
              <a:cs typeface="NikoshBAN" pitchFamily="2" charset="0"/>
            </a:endParaRPr>
          </a:p>
          <a:p>
            <a:pPr marL="571500" indent="-571500">
              <a:buFont typeface="Wingdings" pitchFamily="2" charset="2"/>
              <a:buChar char="v"/>
            </a:pPr>
            <a:r>
              <a:rPr lang="bn-BD" sz="4000" dirty="0" smtClean="0">
                <a:solidFill>
                  <a:srgbClr val="7030A0"/>
                </a:solidFill>
                <a:latin typeface="NikoshBAN" pitchFamily="2" charset="0"/>
                <a:cs typeface="NikoshBAN" pitchFamily="2" charset="0"/>
              </a:rPr>
              <a:t> লেনদেনের কয়টি পক্ষ থাকে ?</a:t>
            </a:r>
          </a:p>
          <a:p>
            <a:pPr marL="571500" indent="-571500">
              <a:buFont typeface="Wingdings" pitchFamily="2" charset="2"/>
              <a:buChar char="v"/>
            </a:pPr>
            <a:r>
              <a:rPr lang="bn-BD" sz="4000" dirty="0" smtClean="0">
                <a:solidFill>
                  <a:srgbClr val="7030A0"/>
                </a:solidFill>
                <a:latin typeface="NikoshBAN" pitchFamily="2" charset="0"/>
                <a:cs typeface="NikoshBAN" pitchFamily="2" charset="0"/>
              </a:rPr>
              <a:t> লেনদেন সর্বপ্রথম কোথায় লেখা হয়?</a:t>
            </a:r>
          </a:p>
          <a:p>
            <a:pPr marL="571500" indent="-571500">
              <a:buFont typeface="Wingdings" pitchFamily="2" charset="2"/>
              <a:buChar char="v"/>
            </a:pPr>
            <a:r>
              <a:rPr lang="en-US" sz="3600" dirty="0" smtClean="0">
                <a:solidFill>
                  <a:srgbClr val="7030A0"/>
                </a:solidFill>
                <a:latin typeface="SutonnyMJ" pitchFamily="2" charset="0"/>
                <a:cs typeface="SutonnyMJ" pitchFamily="2" charset="0"/>
              </a:rPr>
              <a:t> </a:t>
            </a:r>
            <a:r>
              <a:rPr lang="en-US" sz="4000" dirty="0" smtClean="0">
                <a:solidFill>
                  <a:srgbClr val="7030A0"/>
                </a:solidFill>
                <a:latin typeface="SutonnyMJ" pitchFamily="2" charset="0"/>
                <a:cs typeface="SutonnyMJ" pitchFamily="2" charset="0"/>
              </a:rPr>
              <a:t>2q </a:t>
            </a:r>
            <a:r>
              <a:rPr lang="en-US" sz="4000" dirty="0" err="1" smtClean="0">
                <a:solidFill>
                  <a:srgbClr val="7030A0"/>
                </a:solidFill>
                <a:latin typeface="SutonnyMJ" pitchFamily="2" charset="0"/>
                <a:cs typeface="SutonnyMJ" pitchFamily="2" charset="0"/>
              </a:rPr>
              <a:t>av‡c</a:t>
            </a:r>
            <a:r>
              <a:rPr lang="en-US" sz="4000" dirty="0" smtClean="0">
                <a:solidFill>
                  <a:srgbClr val="7030A0"/>
                </a:solidFill>
                <a:latin typeface="SutonnyMJ" pitchFamily="2" charset="0"/>
                <a:cs typeface="SutonnyMJ" pitchFamily="2" charset="0"/>
              </a:rPr>
              <a:t> †</a:t>
            </a:r>
            <a:r>
              <a:rPr lang="en-US" sz="4000" dirty="0" err="1" smtClean="0">
                <a:solidFill>
                  <a:srgbClr val="7030A0"/>
                </a:solidFill>
                <a:latin typeface="SutonnyMJ" pitchFamily="2" charset="0"/>
                <a:cs typeface="SutonnyMJ" pitchFamily="2" charset="0"/>
              </a:rPr>
              <a:t>jb</a:t>
            </a:r>
            <a:r>
              <a:rPr lang="en-US" sz="4000" dirty="0" smtClean="0">
                <a:solidFill>
                  <a:srgbClr val="7030A0"/>
                </a:solidFill>
                <a:latin typeface="SutonnyMJ" pitchFamily="2" charset="0"/>
                <a:cs typeface="SutonnyMJ" pitchFamily="2" charset="0"/>
              </a:rPr>
              <a:t>‡`b¸‡</a:t>
            </a:r>
            <a:r>
              <a:rPr lang="en-US" sz="4000" dirty="0" err="1" smtClean="0">
                <a:solidFill>
                  <a:srgbClr val="7030A0"/>
                </a:solidFill>
                <a:latin typeface="SutonnyMJ" pitchFamily="2" charset="0"/>
                <a:cs typeface="SutonnyMJ" pitchFamily="2" charset="0"/>
              </a:rPr>
              <a:t>jv</a:t>
            </a:r>
            <a:r>
              <a:rPr lang="en-US" sz="4000" dirty="0">
                <a:solidFill>
                  <a:srgbClr val="7030A0"/>
                </a:solidFill>
                <a:latin typeface="SutonnyMJ" pitchFamily="2" charset="0"/>
                <a:cs typeface="SutonnyMJ" pitchFamily="2" charset="0"/>
              </a:rPr>
              <a:t> </a:t>
            </a:r>
            <a:r>
              <a:rPr lang="en-US" sz="4000" dirty="0" smtClean="0">
                <a:solidFill>
                  <a:srgbClr val="7030A0"/>
                </a:solidFill>
                <a:latin typeface="SutonnyMJ" pitchFamily="2" charset="0"/>
                <a:cs typeface="SutonnyMJ" pitchFamily="2" charset="0"/>
              </a:rPr>
              <a:t>†</a:t>
            </a:r>
            <a:r>
              <a:rPr lang="en-US" sz="4000" dirty="0" err="1" smtClean="0">
                <a:solidFill>
                  <a:srgbClr val="7030A0"/>
                </a:solidFill>
                <a:latin typeface="SutonnyMJ" pitchFamily="2" charset="0"/>
                <a:cs typeface="SutonnyMJ" pitchFamily="2" charset="0"/>
              </a:rPr>
              <a:t>Kv_vq</a:t>
            </a:r>
            <a:r>
              <a:rPr lang="en-US" sz="4000" dirty="0">
                <a:solidFill>
                  <a:srgbClr val="7030A0"/>
                </a:solidFill>
                <a:latin typeface="SutonnyMJ" pitchFamily="2" charset="0"/>
                <a:cs typeface="SutonnyMJ" pitchFamily="2" charset="0"/>
              </a:rPr>
              <a:t> </a:t>
            </a:r>
            <a:r>
              <a:rPr lang="en-US" sz="4000" dirty="0" smtClean="0">
                <a:solidFill>
                  <a:srgbClr val="7030A0"/>
                </a:solidFill>
                <a:latin typeface="SutonnyMJ" pitchFamily="2" charset="0"/>
                <a:cs typeface="SutonnyMJ" pitchFamily="2" charset="0"/>
              </a:rPr>
              <a:t>†</a:t>
            </a:r>
            <a:r>
              <a:rPr lang="en-US" sz="4000" dirty="0" err="1" smtClean="0">
                <a:solidFill>
                  <a:srgbClr val="7030A0"/>
                </a:solidFill>
                <a:latin typeface="SutonnyMJ" pitchFamily="2" charset="0"/>
                <a:cs typeface="SutonnyMJ" pitchFamily="2" charset="0"/>
              </a:rPr>
              <a:t>jLv</a:t>
            </a:r>
            <a:r>
              <a:rPr lang="en-US" sz="4000" dirty="0" smtClean="0">
                <a:solidFill>
                  <a:srgbClr val="7030A0"/>
                </a:solidFill>
                <a:latin typeface="SutonnyMJ" pitchFamily="2" charset="0"/>
                <a:cs typeface="SutonnyMJ" pitchFamily="2" charset="0"/>
              </a:rPr>
              <a:t> </a:t>
            </a:r>
            <a:r>
              <a:rPr lang="en-US" sz="4000" dirty="0" err="1" smtClean="0">
                <a:solidFill>
                  <a:srgbClr val="7030A0"/>
                </a:solidFill>
                <a:latin typeface="SutonnyMJ" pitchFamily="2" charset="0"/>
                <a:cs typeface="SutonnyMJ" pitchFamily="2" charset="0"/>
              </a:rPr>
              <a:t>nj</a:t>
            </a:r>
            <a:r>
              <a:rPr lang="bn-BD" sz="4000" dirty="0" smtClean="0">
                <a:solidFill>
                  <a:srgbClr val="7030A0"/>
                </a:solidFill>
                <a:latin typeface="NikoshBAN" pitchFamily="2" charset="0"/>
                <a:cs typeface="NikoshBAN" pitchFamily="2" charset="0"/>
              </a:rPr>
              <a:t> ?</a:t>
            </a:r>
          </a:p>
          <a:p>
            <a:pPr marL="571500" indent="-571500">
              <a:buFont typeface="Wingdings" pitchFamily="2" charset="2"/>
              <a:buChar char="v"/>
            </a:pPr>
            <a:endParaRPr lang="en-US" sz="4800"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1626575825"/>
      </p:ext>
    </p:extLst>
  </p:cSld>
  <p:clrMapOvr>
    <a:masterClrMapping/>
  </p:clrMapOvr>
  <mc:AlternateContent xmlns:mc="http://schemas.openxmlformats.org/markup-compatibility/2006" xmlns:p14="http://schemas.microsoft.com/office/powerpoint/2010/main">
    <mc:Choice Requires="p14">
      <p:transition spd="slow" p14:dur="1600">
        <p14:prism dir="d"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4114800"/>
            <a:ext cx="8534400" cy="1676400"/>
          </a:xfrm>
        </p:spPr>
        <p:txBody>
          <a:bodyPr>
            <a:normAutofit fontScale="90000"/>
          </a:bodyPr>
          <a:lstStyle/>
          <a:p>
            <a:pPr marL="0" indent="0" algn="ctr">
              <a:buNone/>
            </a:pPr>
            <a:r>
              <a:rPr lang="bn-BD" sz="5300" dirty="0" smtClean="0">
                <a:solidFill>
                  <a:srgbClr val="00B050"/>
                </a:solidFill>
                <a:latin typeface="NikoshBAN" pitchFamily="2" charset="0"/>
                <a:cs typeface="NikoshBAN" pitchFamily="2" charset="0"/>
              </a:rPr>
              <a:t>তাকের ইংরেজী প্রতিশব্দ কী তা জানো ?</a:t>
            </a:r>
            <a:br>
              <a:rPr lang="bn-BD" sz="5300" dirty="0" smtClean="0">
                <a:solidFill>
                  <a:srgbClr val="00B050"/>
                </a:solidFill>
                <a:latin typeface="NikoshBAN" pitchFamily="2" charset="0"/>
                <a:cs typeface="NikoshBAN" pitchFamily="2" charset="0"/>
              </a:rPr>
            </a:br>
            <a:r>
              <a:rPr lang="bn-BD" sz="5300" dirty="0" smtClean="0">
                <a:solidFill>
                  <a:srgbClr val="002060"/>
                </a:solidFill>
                <a:latin typeface="NikoshBAN" pitchFamily="2" charset="0"/>
                <a:cs typeface="NikoshBAN" pitchFamily="2" charset="0"/>
              </a:rPr>
              <a:t>উত্তর</a:t>
            </a:r>
            <a:r>
              <a:rPr lang="en-US" sz="5300" dirty="0" smtClean="0">
                <a:solidFill>
                  <a:srgbClr val="002060"/>
                </a:solidFill>
                <a:latin typeface="NikoshBAN" pitchFamily="2" charset="0"/>
                <a:cs typeface="NikoshBAN" pitchFamily="2" charset="0"/>
              </a:rPr>
              <a:t>: </a:t>
            </a:r>
            <a:r>
              <a:rPr lang="bn-BD" sz="5300" dirty="0" smtClean="0">
                <a:solidFill>
                  <a:srgbClr val="002060"/>
                </a:solidFill>
                <a:latin typeface="NikoshBAN" pitchFamily="2" charset="0"/>
                <a:cs typeface="NikoshBAN" pitchFamily="2" charset="0"/>
              </a:rPr>
              <a:t> </a:t>
            </a:r>
            <a:r>
              <a:rPr lang="en-US" dirty="0" smtClean="0">
                <a:solidFill>
                  <a:srgbClr val="FF0000"/>
                </a:solidFill>
                <a:latin typeface="NikoshBAN" pitchFamily="2" charset="0"/>
                <a:cs typeface="NikoshBAN" pitchFamily="2" charset="0"/>
              </a:rPr>
              <a:t>LEDGE</a:t>
            </a:r>
            <a:endParaRPr lang="en-US" dirty="0">
              <a:solidFill>
                <a:srgbClr val="FF0000"/>
              </a:solidFill>
              <a:latin typeface="NikoshBAN" pitchFamily="2" charset="0"/>
              <a:cs typeface="NikoshBAN" pitchFamily="2" charset="0"/>
            </a:endParaRPr>
          </a:p>
        </p:txBody>
      </p:sp>
      <p:pic>
        <p:nvPicPr>
          <p:cNvPr id="6" name="Content Placeholder 5"/>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5105400" y="381000"/>
            <a:ext cx="3200400" cy="3352800"/>
          </a:xfr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381000"/>
            <a:ext cx="3429000" cy="3352800"/>
          </a:xfrm>
          <a:prstGeom prst="rect">
            <a:avLst/>
          </a:prstGeom>
        </p:spPr>
      </p:pic>
    </p:spTree>
    <p:extLst>
      <p:ext uri="{BB962C8B-B14F-4D97-AF65-F5344CB8AC3E}">
        <p14:creationId xmlns:p14="http://schemas.microsoft.com/office/powerpoint/2010/main" val="1562333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838200" y="1295400"/>
            <a:ext cx="7315200" cy="3877985"/>
          </a:xfrm>
          <a:prstGeom prst="rect">
            <a:avLst/>
          </a:prstGeom>
          <a:blipFill>
            <a:blip r:embed="rId3"/>
            <a:tile tx="0" ty="0" sx="100000" sy="100000" flip="none" algn="tl"/>
          </a:blipFill>
          <a:ln>
            <a:solidFill>
              <a:schemeClr val="bg1"/>
            </a:solidFill>
          </a:ln>
        </p:spPr>
        <p:txBody>
          <a:bodyPr wrap="square" rtlCol="0">
            <a:spAutoFit/>
          </a:bodyPr>
          <a:lstStyle/>
          <a:p>
            <a:pPr algn="just"/>
            <a:r>
              <a:rPr lang="bn-BD" sz="4000" dirty="0" smtClean="0">
                <a:latin typeface="NikoshBAN" pitchFamily="2" charset="0"/>
                <a:cs typeface="NikoshBAN" pitchFamily="2" charset="0"/>
              </a:rPr>
              <a:t>        </a:t>
            </a:r>
            <a:r>
              <a:rPr lang="bn-BD" sz="4800" dirty="0" smtClean="0">
                <a:solidFill>
                  <a:srgbClr val="002060"/>
                </a:solidFill>
                <a:latin typeface="NikoshBAN" pitchFamily="2" charset="0"/>
                <a:cs typeface="NikoshBAN" pitchFamily="2" charset="0"/>
              </a:rPr>
              <a:t>তাকে যেমন জিনিসপত্র সাজিয়ে রাখা হয় তেমনি জাবেদা থেকে লেনদেনগুলো কোথায় সাজিয়ে লিখতে হয় ?</a:t>
            </a:r>
          </a:p>
          <a:p>
            <a:pPr algn="ctr"/>
            <a:r>
              <a:rPr lang="bn-BD" sz="5400" b="1" dirty="0" smtClean="0">
                <a:solidFill>
                  <a:srgbClr val="7030A0"/>
                </a:solidFill>
                <a:latin typeface="NikoshBAN" pitchFamily="2" charset="0"/>
                <a:cs typeface="NikoshBAN" pitchFamily="2" charset="0"/>
              </a:rPr>
              <a:t>উত্তর</a:t>
            </a:r>
            <a:r>
              <a:rPr lang="en-US" sz="5400" b="1" dirty="0" smtClean="0">
                <a:solidFill>
                  <a:srgbClr val="7030A0"/>
                </a:solidFill>
                <a:latin typeface="NikoshBAN" pitchFamily="2" charset="0"/>
                <a:cs typeface="NikoshBAN" pitchFamily="2" charset="0"/>
              </a:rPr>
              <a:t>:</a:t>
            </a:r>
            <a:r>
              <a:rPr lang="bn-BD" sz="5400" b="1" dirty="0" smtClean="0">
                <a:solidFill>
                  <a:srgbClr val="7030A0"/>
                </a:solidFill>
                <a:latin typeface="NikoshBAN" pitchFamily="2" charset="0"/>
                <a:cs typeface="NikoshBAN" pitchFamily="2" charset="0"/>
              </a:rPr>
              <a:t> </a:t>
            </a:r>
            <a:r>
              <a:rPr lang="en-US" sz="5400" b="1" dirty="0" smtClean="0">
                <a:solidFill>
                  <a:srgbClr val="7030A0"/>
                </a:solidFill>
                <a:latin typeface="NikoshBAN" pitchFamily="2" charset="0"/>
                <a:cs typeface="NikoshBAN" pitchFamily="2" charset="0"/>
              </a:rPr>
              <a:t> </a:t>
            </a:r>
            <a:r>
              <a:rPr lang="bn-BD" sz="5400" dirty="0" smtClean="0">
                <a:solidFill>
                  <a:srgbClr val="FF0000"/>
                </a:solidFill>
                <a:latin typeface="NikoshBAN" pitchFamily="2" charset="0"/>
                <a:cs typeface="NikoshBAN" pitchFamily="2" charset="0"/>
              </a:rPr>
              <a:t>খতিয়ানে</a:t>
            </a:r>
            <a:endParaRPr lang="en-US" sz="54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5311889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524000" y="1997458"/>
            <a:ext cx="5867400" cy="2154436"/>
          </a:xfrm>
          <a:prstGeom prst="rect">
            <a:avLst/>
          </a:prstGeom>
          <a:noFill/>
        </p:spPr>
        <p:txBody>
          <a:bodyPr wrap="square" rtlCol="0">
            <a:spAutoFit/>
          </a:bodyPr>
          <a:lstStyle/>
          <a:p>
            <a:pPr algn="ctr"/>
            <a:r>
              <a:rPr lang="bn-BD" sz="5400" dirty="0" smtClean="0">
                <a:solidFill>
                  <a:srgbClr val="7030A0"/>
                </a:solidFill>
                <a:latin typeface="NikoshBAN" pitchFamily="2" charset="0"/>
                <a:cs typeface="NikoshBAN" pitchFamily="2" charset="0"/>
              </a:rPr>
              <a:t>আজকের পাঠ </a:t>
            </a:r>
            <a:r>
              <a:rPr lang="en-US" sz="5400" dirty="0" smtClean="0">
                <a:solidFill>
                  <a:srgbClr val="7030A0"/>
                </a:solidFill>
                <a:latin typeface="NikoshBAN" pitchFamily="2" charset="0"/>
                <a:cs typeface="NikoshBAN" pitchFamily="2" charset="0"/>
              </a:rPr>
              <a:t>:</a:t>
            </a:r>
          </a:p>
          <a:p>
            <a:pPr algn="ctr"/>
            <a:r>
              <a:rPr lang="bn-BD" sz="8000" dirty="0" smtClean="0">
                <a:solidFill>
                  <a:srgbClr val="FF0000"/>
                </a:solidFill>
                <a:latin typeface="NikoshBAN" pitchFamily="2" charset="0"/>
                <a:cs typeface="NikoshBAN" pitchFamily="2" charset="0"/>
              </a:rPr>
              <a:t>খতিয়ান</a:t>
            </a:r>
            <a:endParaRPr lang="en-US" sz="80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10051263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4372168"/>
            <a:ext cx="8991600" cy="1143000"/>
          </a:xfrm>
        </p:spPr>
        <p:txBody>
          <a:bodyPr>
            <a:normAutofit/>
          </a:bodyPr>
          <a:lstStyle/>
          <a:p>
            <a:r>
              <a:rPr lang="bn-BD" b="0" dirty="0" smtClean="0">
                <a:latin typeface="NikoshBAN" pitchFamily="2" charset="0"/>
                <a:cs typeface="NikoshBAN" pitchFamily="2" charset="0"/>
              </a:rPr>
              <a:t>  </a:t>
            </a:r>
            <a:r>
              <a:rPr lang="bn-BD" sz="4800" b="0" dirty="0" smtClean="0">
                <a:solidFill>
                  <a:srgbClr val="FF0000"/>
                </a:solidFill>
                <a:latin typeface="NikoshBAN" pitchFamily="2" charset="0"/>
                <a:cs typeface="NikoshBAN" pitchFamily="2" charset="0"/>
              </a:rPr>
              <a:t>জাবেদা বই</a:t>
            </a:r>
            <a:r>
              <a:rPr lang="bn-BD" sz="3200" b="0" dirty="0" smtClean="0">
                <a:solidFill>
                  <a:srgbClr val="FF0000"/>
                </a:solidFill>
                <a:latin typeface="NikoshBAN" pitchFamily="2" charset="0"/>
                <a:cs typeface="NikoshBAN" pitchFamily="2" charset="0"/>
              </a:rPr>
              <a:t> </a:t>
            </a:r>
            <a:r>
              <a:rPr lang="bn-BD" sz="3200" b="0" dirty="0" smtClean="0">
                <a:solidFill>
                  <a:schemeClr val="tx1"/>
                </a:solidFill>
                <a:latin typeface="NikoshBAN" pitchFamily="2" charset="0"/>
                <a:cs typeface="NikoshBAN" pitchFamily="2" charset="0"/>
              </a:rPr>
              <a:t> </a:t>
            </a:r>
            <a:r>
              <a:rPr lang="en-US" sz="3200" b="0" dirty="0" smtClean="0">
                <a:solidFill>
                  <a:srgbClr val="7030A0"/>
                </a:solidFill>
                <a:latin typeface="NikoshBAN" pitchFamily="2" charset="0"/>
                <a:cs typeface="NikoshBAN" pitchFamily="2" charset="0"/>
              </a:rPr>
              <a:t>(</a:t>
            </a:r>
            <a:r>
              <a:rPr lang="en-US" sz="3200" dirty="0">
                <a:solidFill>
                  <a:srgbClr val="7030A0"/>
                </a:solidFill>
                <a:latin typeface="SutonnyMJ" pitchFamily="2" charset="0"/>
                <a:cs typeface="SutonnyMJ" pitchFamily="2" charset="0"/>
              </a:rPr>
              <a:t>1g </a:t>
            </a:r>
            <a:r>
              <a:rPr lang="en-US" sz="3200" dirty="0" err="1" smtClean="0">
                <a:solidFill>
                  <a:srgbClr val="7030A0"/>
                </a:solidFill>
                <a:latin typeface="SutonnyMJ" pitchFamily="2" charset="0"/>
                <a:cs typeface="SutonnyMJ" pitchFamily="2" charset="0"/>
              </a:rPr>
              <a:t>eB</a:t>
            </a:r>
            <a:r>
              <a:rPr lang="en-US" sz="3200" b="0" dirty="0" smtClean="0">
                <a:solidFill>
                  <a:srgbClr val="7030A0"/>
                </a:solidFill>
                <a:latin typeface="NikoshBAN" pitchFamily="2" charset="0"/>
                <a:cs typeface="NikoshBAN" pitchFamily="2" charset="0"/>
              </a:rPr>
              <a:t>)</a:t>
            </a:r>
            <a:r>
              <a:rPr lang="bn-BD" sz="3200" b="0" dirty="0" smtClean="0">
                <a:solidFill>
                  <a:srgbClr val="7030A0"/>
                </a:solidFill>
                <a:latin typeface="NikoshBAN" pitchFamily="2" charset="0"/>
                <a:cs typeface="NikoshBAN" pitchFamily="2" charset="0"/>
              </a:rPr>
              <a:t> </a:t>
            </a:r>
            <a:r>
              <a:rPr lang="en-US" sz="3200" b="0" dirty="0" smtClean="0">
                <a:solidFill>
                  <a:srgbClr val="7030A0"/>
                </a:solidFill>
                <a:latin typeface="NikoshBAN" pitchFamily="2" charset="0"/>
                <a:cs typeface="NikoshBAN" pitchFamily="2" charset="0"/>
              </a:rPr>
              <a:t>       </a:t>
            </a:r>
            <a:r>
              <a:rPr lang="bn-BD" sz="4800" b="0" dirty="0" smtClean="0">
                <a:solidFill>
                  <a:srgbClr val="FF0000"/>
                </a:solidFill>
                <a:latin typeface="NikoshBAN" pitchFamily="2" charset="0"/>
                <a:cs typeface="NikoshBAN" pitchFamily="2" charset="0"/>
              </a:rPr>
              <a:t>খতিয়ান বই</a:t>
            </a:r>
            <a:r>
              <a:rPr lang="en-US" sz="4800" b="0" dirty="0" smtClean="0">
                <a:solidFill>
                  <a:srgbClr val="FF0000"/>
                </a:solidFill>
                <a:latin typeface="NikoshBAN" pitchFamily="2" charset="0"/>
                <a:cs typeface="NikoshBAN" pitchFamily="2" charset="0"/>
              </a:rPr>
              <a:t> </a:t>
            </a:r>
            <a:r>
              <a:rPr lang="en-US" dirty="0">
                <a:solidFill>
                  <a:srgbClr val="7030A0"/>
                </a:solidFill>
                <a:latin typeface="SutonnyMJ" pitchFamily="2" charset="0"/>
                <a:cs typeface="SutonnyMJ" pitchFamily="2" charset="0"/>
              </a:rPr>
              <a:t>(2q </a:t>
            </a:r>
            <a:r>
              <a:rPr lang="en-US" dirty="0" err="1">
                <a:solidFill>
                  <a:srgbClr val="7030A0"/>
                </a:solidFill>
                <a:latin typeface="SutonnyMJ" pitchFamily="2" charset="0"/>
                <a:cs typeface="SutonnyMJ" pitchFamily="2" charset="0"/>
              </a:rPr>
              <a:t>eB</a:t>
            </a:r>
            <a:r>
              <a:rPr lang="en-US" dirty="0">
                <a:solidFill>
                  <a:srgbClr val="7030A0"/>
                </a:solidFill>
                <a:latin typeface="SutonnyMJ" pitchFamily="2" charset="0"/>
                <a:cs typeface="SutonnyMJ" pitchFamily="2" charset="0"/>
              </a:rPr>
              <a:t>)</a:t>
            </a:r>
            <a:endParaRPr lang="en-US" b="0" dirty="0">
              <a:solidFill>
                <a:srgbClr val="7030A0"/>
              </a:solidFill>
              <a:latin typeface="NikoshBAN" pitchFamily="2" charset="0"/>
              <a:cs typeface="NikoshBAN" pitchFamily="2" charset="0"/>
            </a:endParaRPr>
          </a:p>
        </p:txBody>
      </p:sp>
      <p:pic>
        <p:nvPicPr>
          <p:cNvPr id="5" name="Content Placeholder 4"/>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990600" y="381001"/>
            <a:ext cx="2969308" cy="3657600"/>
          </a:xfrm>
        </p:spPr>
      </p:pic>
      <p:pic>
        <p:nvPicPr>
          <p:cNvPr id="6" name="Content Placeholder 5"/>
          <p:cNvPicPr>
            <a:picLocks noGrp="1" noChangeAspect="1"/>
          </p:cNvPicPr>
          <p:nvPr>
            <p:ph sz="quarter" idx="2"/>
          </p:nvPr>
        </p:nvPicPr>
        <p:blipFill>
          <a:blip r:embed="rId4">
            <a:extLst>
              <a:ext uri="{28A0092B-C50C-407E-A947-70E740481C1C}">
                <a14:useLocalDpi xmlns:a14="http://schemas.microsoft.com/office/drawing/2010/main" val="0"/>
              </a:ext>
            </a:extLst>
          </a:blip>
          <a:stretch>
            <a:fillRect/>
          </a:stretch>
        </p:blipFill>
        <p:spPr>
          <a:xfrm>
            <a:off x="4645024" y="381000"/>
            <a:ext cx="3508375" cy="3352800"/>
          </a:xfrm>
        </p:spPr>
      </p:pic>
    </p:spTree>
    <p:extLst>
      <p:ext uri="{BB962C8B-B14F-4D97-AF65-F5344CB8AC3E}">
        <p14:creationId xmlns:p14="http://schemas.microsoft.com/office/powerpoint/2010/main" val="3676166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04800" y="914400"/>
            <a:ext cx="8458200" cy="5262979"/>
          </a:xfrm>
          <a:prstGeom prst="rect">
            <a:avLst/>
          </a:prstGeom>
          <a:noFill/>
        </p:spPr>
        <p:txBody>
          <a:bodyPr wrap="square" rtlCol="0">
            <a:spAutoFit/>
          </a:bodyPr>
          <a:lstStyle/>
          <a:p>
            <a:pPr algn="just"/>
            <a:r>
              <a:rPr lang="bn-BD" sz="4800" dirty="0" smtClean="0">
                <a:solidFill>
                  <a:schemeClr val="accent2">
                    <a:lumMod val="75000"/>
                  </a:schemeClr>
                </a:solidFill>
                <a:latin typeface="NikoshBAN" pitchFamily="2" charset="0"/>
                <a:cs typeface="NikoshBAN" pitchFamily="2" charset="0"/>
              </a:rPr>
              <a:t>    </a:t>
            </a:r>
            <a:r>
              <a:rPr lang="bn-BD" sz="4800" dirty="0" smtClean="0">
                <a:solidFill>
                  <a:srgbClr val="7030A0"/>
                </a:solidFill>
                <a:latin typeface="NikoshBAN" pitchFamily="2" charset="0"/>
                <a:cs typeface="NikoshBAN" pitchFamily="2" charset="0"/>
              </a:rPr>
              <a:t>লেনদেন প্রাথমিকভাবে জাবেদায় লেখা হয় এবং জাবেদা হতে সারিবদ্ধ ও শ্রেণীবদ্ধভাবে ভিন্ন ভিন্ন শিরোনামের অধীনে সাজিয়ে যে স্থায়ী/পাকা বইতে লেখা হয় তাকে খতিয়ান বলে। প্রতিটি খতিয়ানের উদ্বৃত্ত নির্ণয় করে তা দ্বারা রেওয়ামিল তৈরী করা হয়।</a:t>
            </a:r>
            <a:endParaRPr lang="en-US" sz="4800"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2661111061"/>
      </p:ext>
    </p:extLst>
  </p:cSld>
  <p:clrMapOvr>
    <a:masterClrMapping/>
  </p:clrMapOvr>
  <mc:AlternateContent xmlns:mc="http://schemas.openxmlformats.org/markup-compatibility/2006" xmlns:p14="http://schemas.microsoft.com/office/powerpoint/2010/main">
    <mc:Choice Requires="p14">
      <p:transition spd="slow" p14:dur="1500">
        <p14:ripple dir="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1421</TotalTime>
  <Words>467</Words>
  <Application>Microsoft Office PowerPoint</Application>
  <PresentationFormat>On-screen Show (4:3)</PresentationFormat>
  <Paragraphs>132</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Equity</vt:lpstr>
      <vt:lpstr>Office Theme</vt:lpstr>
      <vt:lpstr>PowerPoint Presentation</vt:lpstr>
      <vt:lpstr>PowerPoint Presentation</vt:lpstr>
      <vt:lpstr>PowerPoint Presentation</vt:lpstr>
      <vt:lpstr>PowerPoint Presentation</vt:lpstr>
      <vt:lpstr>তাকের ইংরেজী প্রতিশব্দ কী তা জানো ? উত্তর:  LEDGE</vt:lpstr>
      <vt:lpstr>PowerPoint Presentation</vt:lpstr>
      <vt:lpstr>PowerPoint Presentation</vt:lpstr>
      <vt:lpstr>  জাবেদা বই  (1g eB)        খতিয়ান বই (2q eB)</vt:lpstr>
      <vt:lpstr>PowerPoint Presentation</vt:lpstr>
      <vt:lpstr>PowerPoint Presentation</vt:lpstr>
      <vt:lpstr>খতিয়ানের ছক ২ প্রকার : ‘T’-ছক ও ‘চলমান জের’  ‘T’- ছক</vt:lpstr>
      <vt:lpstr>‘চলমান জের’ – ছক</vt:lpstr>
      <vt:lpstr>দলীয় কাজ                                      </vt:lpstr>
      <vt:lpstr>PowerPoint Presentation</vt:lpstr>
      <vt:lpstr>PowerPoint Presentation</vt:lpstr>
      <vt:lpstr>   জোড়ায় কাজ :                           </vt:lpstr>
      <vt:lpstr>PowerPoint Presentation</vt:lpstr>
      <vt:lpstr>একক কাজ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ismail - [2010]</cp:lastModifiedBy>
  <cp:revision>125</cp:revision>
  <dcterms:created xsi:type="dcterms:W3CDTF">2006-08-16T00:00:00Z</dcterms:created>
  <dcterms:modified xsi:type="dcterms:W3CDTF">2015-03-04T13:43:59Z</dcterms:modified>
</cp:coreProperties>
</file>